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7" r:id="rId6"/>
    <p:sldId id="268" r:id="rId7"/>
    <p:sldId id="264" r:id="rId8"/>
    <p:sldId id="265" r:id="rId9"/>
    <p:sldId id="266" r:id="rId10"/>
    <p:sldId id="269" r:id="rId11"/>
    <p:sldId id="270" r:id="rId12"/>
    <p:sldId id="262" r:id="rId13"/>
    <p:sldId id="263" r:id="rId14"/>
    <p:sldId id="271" r:id="rId15"/>
    <p:sldId id="272" r:id="rId16"/>
    <p:sldId id="275" r:id="rId17"/>
    <p:sldId id="274" r:id="rId18"/>
    <p:sldId id="273" r:id="rId19"/>
    <p:sldId id="280" r:id="rId20"/>
    <p:sldId id="282" r:id="rId21"/>
    <p:sldId id="283" r:id="rId22"/>
    <p:sldId id="284" r:id="rId23"/>
    <p:sldId id="276" r:id="rId24"/>
    <p:sldId id="278" r:id="rId25"/>
    <p:sldId id="277" r:id="rId26"/>
    <p:sldId id="27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98" d="100"/>
          <a:sy n="98" d="100"/>
        </p:scale>
        <p:origin x="110" y="91"/>
      </p:cViewPr>
      <p:guideLst/>
    </p:cSldViewPr>
  </p:slideViewPr>
  <p:outlineViewPr>
    <p:cViewPr>
      <p:scale>
        <a:sx n="33" d="100"/>
        <a:sy n="33" d="100"/>
      </p:scale>
      <p:origin x="0" y="-3307"/>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93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532E5-6558-4728-8F17-F9734585DF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98D4CF-4A6C-481B-A0F4-AC5806CA39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762760-1BE5-4DED-8DE4-08C60FBD5457}" type="datetimeFigureOut">
              <a:rPr lang="en-US" smtClean="0"/>
              <a:t>3/15/2023</a:t>
            </a:fld>
            <a:endParaRPr lang="en-US"/>
          </a:p>
        </p:txBody>
      </p:sp>
      <p:sp>
        <p:nvSpPr>
          <p:cNvPr id="4" name="Footer Placeholder 3">
            <a:extLst>
              <a:ext uri="{FF2B5EF4-FFF2-40B4-BE49-F238E27FC236}">
                <a16:creationId xmlns:a16="http://schemas.microsoft.com/office/drawing/2014/main" id="{C847287C-B070-4944-851B-165523DF9E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EA369F-6816-4683-841F-8396677FDA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E03688-F4D8-4F7F-A110-2884D92A73A1}" type="slidenum">
              <a:rPr lang="en-US" smtClean="0"/>
              <a:t>‹#›</a:t>
            </a:fld>
            <a:endParaRPr lang="en-US"/>
          </a:p>
        </p:txBody>
      </p:sp>
    </p:spTree>
    <p:extLst>
      <p:ext uri="{BB962C8B-B14F-4D97-AF65-F5344CB8AC3E}">
        <p14:creationId xmlns:p14="http://schemas.microsoft.com/office/powerpoint/2010/main" val="32160780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8:39:54.092"/>
    </inkml:context>
    <inkml:brush xml:id="br0">
      <inkml:brushProperty name="width" value="0.05" units="cm"/>
      <inkml:brushProperty name="height" value="0.0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E4E3D-73AA-497B-8F65-4E29FC8FC6A3}"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86C87-7031-4363-AA40-37CBBA021367}" type="slidenum">
              <a:rPr lang="en-US" smtClean="0"/>
              <a:t>‹#›</a:t>
            </a:fld>
            <a:endParaRPr lang="en-US"/>
          </a:p>
        </p:txBody>
      </p:sp>
    </p:spTree>
    <p:extLst>
      <p:ext uri="{BB962C8B-B14F-4D97-AF65-F5344CB8AC3E}">
        <p14:creationId xmlns:p14="http://schemas.microsoft.com/office/powerpoint/2010/main" val="52708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E86C87-7031-4363-AA40-37CBBA021367}" type="slidenum">
              <a:rPr lang="en-US" smtClean="0"/>
              <a:t>1</a:t>
            </a:fld>
            <a:endParaRPr lang="en-US"/>
          </a:p>
        </p:txBody>
      </p:sp>
    </p:spTree>
    <p:extLst>
      <p:ext uri="{BB962C8B-B14F-4D97-AF65-F5344CB8AC3E}">
        <p14:creationId xmlns:p14="http://schemas.microsoft.com/office/powerpoint/2010/main" val="3074359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5AA7-56E4-4F39-9F93-F415218C6736}"/>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47FF0AA4-D1E6-4C0D-938E-D4B940F34068}"/>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8" name="Picture 7" descr="Logo&#10;&#10;Description automatically generated">
            <a:extLst>
              <a:ext uri="{FF2B5EF4-FFF2-40B4-BE49-F238E27FC236}">
                <a16:creationId xmlns:a16="http://schemas.microsoft.com/office/drawing/2014/main" id="{11BE857B-AC3E-4558-B9B4-11E32026D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11" name="Rectangle 10">
            <a:extLst>
              <a:ext uri="{FF2B5EF4-FFF2-40B4-BE49-F238E27FC236}">
                <a16:creationId xmlns:a16="http://schemas.microsoft.com/office/drawing/2014/main" id="{CA5232B4-61CB-41F9-A620-E6C58A126158}"/>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365900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7D8A-0688-4E18-86C2-F3FED3E4E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D692F-D844-478E-BF3D-6C5801BF3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10;&#10;Description automatically generated">
            <a:extLst>
              <a:ext uri="{FF2B5EF4-FFF2-40B4-BE49-F238E27FC236}">
                <a16:creationId xmlns:a16="http://schemas.microsoft.com/office/drawing/2014/main" id="{D2C78F31-71FA-4136-A016-DFB16E359A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11" name="Rectangle 10">
            <a:extLst>
              <a:ext uri="{FF2B5EF4-FFF2-40B4-BE49-F238E27FC236}">
                <a16:creationId xmlns:a16="http://schemas.microsoft.com/office/drawing/2014/main" id="{7472C66D-BD87-49B5-A532-B0A842B5F5FB}"/>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99319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D390-4FFA-46BF-A72E-EEE6D2A69B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2AB5C1-E1FF-4E30-9452-838E8E43A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EDE11B2B-7B32-4CB0-8DAB-5CF7E6DF1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9" name="Rectangle 8">
            <a:extLst>
              <a:ext uri="{FF2B5EF4-FFF2-40B4-BE49-F238E27FC236}">
                <a16:creationId xmlns:a16="http://schemas.microsoft.com/office/drawing/2014/main" id="{93CC18D2-FEF6-4951-AA4E-CF73E99D7400}"/>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202702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FD52-087D-474C-A33B-1F3816DFE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8F87E-1A8D-4F58-81B6-F898B298A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4F8E38-ED78-4EED-AA6A-3481ADA9D6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10;&#10;Description automatically generated">
            <a:extLst>
              <a:ext uri="{FF2B5EF4-FFF2-40B4-BE49-F238E27FC236}">
                <a16:creationId xmlns:a16="http://schemas.microsoft.com/office/drawing/2014/main" id="{052BA021-26D5-4FE0-BD90-3CB441B08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12" name="Rectangle 11">
            <a:extLst>
              <a:ext uri="{FF2B5EF4-FFF2-40B4-BE49-F238E27FC236}">
                <a16:creationId xmlns:a16="http://schemas.microsoft.com/office/drawing/2014/main" id="{BCC751B3-D6B6-4D98-A931-DD72DC7FE2B2}"/>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23516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C680-9B85-4175-BD61-5802B0EACC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3723DB-0E3C-4C11-935F-5BD01DAC5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9ACF6-535C-4A3E-8714-9D8D9A78DD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9FDFC-E8D0-47D9-8E75-98ED55B9C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99241-1E9F-47CC-9096-384B4E0F22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10;&#10;Description automatically generated">
            <a:extLst>
              <a:ext uri="{FF2B5EF4-FFF2-40B4-BE49-F238E27FC236}">
                <a16:creationId xmlns:a16="http://schemas.microsoft.com/office/drawing/2014/main" id="{D67A8047-ABF6-48A4-9CE2-C1CFBFCAA3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14" name="Rectangle 13">
            <a:extLst>
              <a:ext uri="{FF2B5EF4-FFF2-40B4-BE49-F238E27FC236}">
                <a16:creationId xmlns:a16="http://schemas.microsoft.com/office/drawing/2014/main" id="{266FD8EA-CD2B-451D-8EEE-63B51AC8A2C4}"/>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332760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D390-4FFA-46BF-A72E-EEE6D2A69B6B}"/>
              </a:ext>
            </a:extLst>
          </p:cNvPr>
          <p:cNvSpPr>
            <a:spLocks noGrp="1"/>
          </p:cNvSpPr>
          <p:nvPr>
            <p:ph type="title" hasCustomPrompt="1"/>
          </p:nvPr>
        </p:nvSpPr>
        <p:spPr>
          <a:xfrm>
            <a:off x="831850" y="1709738"/>
            <a:ext cx="10515600" cy="2852737"/>
          </a:xfrm>
        </p:spPr>
        <p:txBody>
          <a:bodyPr anchor="b"/>
          <a:lstStyle>
            <a:lvl1pPr algn="ctr">
              <a:defRPr sz="6000"/>
            </a:lvl1pPr>
          </a:lstStyle>
          <a:p>
            <a:r>
              <a:rPr lang="en-US" dirty="0"/>
              <a:t>Questions</a:t>
            </a:r>
          </a:p>
        </p:txBody>
      </p:sp>
      <p:sp>
        <p:nvSpPr>
          <p:cNvPr id="3" name="Text Placeholder 2">
            <a:extLst>
              <a:ext uri="{FF2B5EF4-FFF2-40B4-BE49-F238E27FC236}">
                <a16:creationId xmlns:a16="http://schemas.microsoft.com/office/drawing/2014/main" id="{182AB5C1-E1FF-4E30-9452-838E8E43A44C}"/>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email@address</a:t>
            </a:r>
            <a:endParaRPr lang="en-US" dirty="0"/>
          </a:p>
        </p:txBody>
      </p:sp>
      <p:pic>
        <p:nvPicPr>
          <p:cNvPr id="7" name="Picture 6" descr="Logo&#10;&#10;Description automatically generated">
            <a:extLst>
              <a:ext uri="{FF2B5EF4-FFF2-40B4-BE49-F238E27FC236}">
                <a16:creationId xmlns:a16="http://schemas.microsoft.com/office/drawing/2014/main" id="{EDE11B2B-7B32-4CB0-8DAB-5CF7E6DF1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pic>
        <p:nvPicPr>
          <p:cNvPr id="5" name="Picture 4" descr="3D black question marks with one yellow question mark">
            <a:extLst>
              <a:ext uri="{FF2B5EF4-FFF2-40B4-BE49-F238E27FC236}">
                <a16:creationId xmlns:a16="http://schemas.microsoft.com/office/drawing/2014/main" id="{9DFC5B7E-D717-4383-9478-85CDC00D0A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6861"/>
            <a:ext cx="12192000" cy="3790950"/>
          </a:xfrm>
          <a:prstGeom prst="rect">
            <a:avLst/>
          </a:prstGeom>
          <a:ln>
            <a:noFill/>
          </a:ln>
          <a:effectLst>
            <a:softEdge rad="112500"/>
          </a:effectLst>
        </p:spPr>
      </p:pic>
    </p:spTree>
    <p:extLst>
      <p:ext uri="{BB962C8B-B14F-4D97-AF65-F5344CB8AC3E}">
        <p14:creationId xmlns:p14="http://schemas.microsoft.com/office/powerpoint/2010/main" val="61738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12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BCFCFF75-CBC6-4BE7-A185-E574A5045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9" name="Rectangle 8">
            <a:extLst>
              <a:ext uri="{FF2B5EF4-FFF2-40B4-BE49-F238E27FC236}">
                <a16:creationId xmlns:a16="http://schemas.microsoft.com/office/drawing/2014/main" id="{7BBE9773-6B62-4DCA-B824-9356FEF4F29F}"/>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2022 Conference</a:t>
            </a:r>
          </a:p>
        </p:txBody>
      </p:sp>
    </p:spTree>
    <p:extLst>
      <p:ext uri="{BB962C8B-B14F-4D97-AF65-F5344CB8AC3E}">
        <p14:creationId xmlns:p14="http://schemas.microsoft.com/office/powerpoint/2010/main" val="81915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B2400-C798-4011-B0A6-D327D5E841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6A7E4-6362-4E09-885F-FC5CB39FB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4C3F2-C2D6-4D9E-9994-6F1DDEF46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5A310-F218-4C69-BAAD-9C5E08E1257D}" type="datetimeFigureOut">
              <a:rPr lang="en-US" smtClean="0"/>
              <a:t>3/15/2023</a:t>
            </a:fld>
            <a:endParaRPr lang="en-US"/>
          </a:p>
        </p:txBody>
      </p:sp>
      <p:sp>
        <p:nvSpPr>
          <p:cNvPr id="5" name="Footer Placeholder 4">
            <a:extLst>
              <a:ext uri="{FF2B5EF4-FFF2-40B4-BE49-F238E27FC236}">
                <a16:creationId xmlns:a16="http://schemas.microsoft.com/office/drawing/2014/main" id="{574494DC-18D6-45D0-8F55-D25B510D3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9DF2F1-B08F-4118-8C68-13FD84FF9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4CDE4-6AA3-44DB-967E-A29BEE38868A}" type="slidenum">
              <a:rPr lang="en-US" smtClean="0"/>
              <a:t>‹#›</a:t>
            </a:fld>
            <a:endParaRPr lang="en-US"/>
          </a:p>
        </p:txBody>
      </p:sp>
    </p:spTree>
    <p:extLst>
      <p:ext uri="{BB962C8B-B14F-4D97-AF65-F5344CB8AC3E}">
        <p14:creationId xmlns:p14="http://schemas.microsoft.com/office/powerpoint/2010/main" val="256041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6EC7-28DA-4CAD-9464-C23B6DAA76B2}"/>
              </a:ext>
            </a:extLst>
          </p:cNvPr>
          <p:cNvSpPr>
            <a:spLocks noGrp="1"/>
          </p:cNvSpPr>
          <p:nvPr>
            <p:ph type="ctrTitle"/>
          </p:nvPr>
        </p:nvSpPr>
        <p:spPr/>
        <p:txBody>
          <a:bodyPr>
            <a:normAutofit/>
          </a:bodyPr>
          <a:lstStyle/>
          <a:p>
            <a:r>
              <a:rPr lang="en-US" b="1" dirty="0"/>
              <a:t>HEAB / WISSIS</a:t>
            </a:r>
            <a:br>
              <a:rPr lang="en-US" dirty="0"/>
            </a:br>
            <a:br>
              <a:rPr lang="en-US" sz="1800" dirty="0"/>
            </a:br>
            <a:r>
              <a:rPr lang="en-US" sz="3600" dirty="0"/>
              <a:t>Higher Educational Aids Board</a:t>
            </a:r>
            <a:br>
              <a:rPr lang="en-US" sz="3600" dirty="0"/>
            </a:br>
            <a:r>
              <a:rPr lang="en-US" sz="3600" dirty="0"/>
              <a:t>Wisconsin Student Support Information System</a:t>
            </a:r>
            <a:endParaRPr lang="en-US" dirty="0"/>
          </a:p>
        </p:txBody>
      </p:sp>
      <p:sp>
        <p:nvSpPr>
          <p:cNvPr id="3" name="Subtitle 2">
            <a:extLst>
              <a:ext uri="{FF2B5EF4-FFF2-40B4-BE49-F238E27FC236}">
                <a16:creationId xmlns:a16="http://schemas.microsoft.com/office/drawing/2014/main" id="{3CEFBAD2-FB67-4BA0-B3C4-A4143440979E}"/>
              </a:ext>
            </a:extLst>
          </p:cNvPr>
          <p:cNvSpPr>
            <a:spLocks noGrp="1"/>
          </p:cNvSpPr>
          <p:nvPr>
            <p:ph type="subTitle" idx="1"/>
          </p:nvPr>
        </p:nvSpPr>
        <p:spPr/>
        <p:txBody>
          <a:bodyPr/>
          <a:lstStyle/>
          <a:p>
            <a:endParaRPr lang="en-US" dirty="0"/>
          </a:p>
          <a:p>
            <a:r>
              <a:rPr lang="en-US" dirty="0"/>
              <a:t>April 13, 2023</a:t>
            </a:r>
          </a:p>
        </p:txBody>
      </p:sp>
    </p:spTree>
    <p:extLst>
      <p:ext uri="{BB962C8B-B14F-4D97-AF65-F5344CB8AC3E}">
        <p14:creationId xmlns:p14="http://schemas.microsoft.com/office/powerpoint/2010/main" val="285487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3E39-B715-8469-2612-10B1AFAB3E4E}"/>
              </a:ext>
            </a:extLst>
          </p:cNvPr>
          <p:cNvSpPr>
            <a:spLocks noGrp="1"/>
          </p:cNvSpPr>
          <p:nvPr>
            <p:ph type="title"/>
          </p:nvPr>
        </p:nvSpPr>
        <p:spPr/>
        <p:txBody>
          <a:bodyPr/>
          <a:lstStyle/>
          <a:p>
            <a:r>
              <a:rPr lang="en-US" dirty="0"/>
              <a:t>2(b) and 2(c) … adding it up </a:t>
            </a:r>
          </a:p>
        </p:txBody>
      </p:sp>
      <p:graphicFrame>
        <p:nvGraphicFramePr>
          <p:cNvPr id="23" name="Table 22">
            <a:extLst>
              <a:ext uri="{FF2B5EF4-FFF2-40B4-BE49-F238E27FC236}">
                <a16:creationId xmlns:a16="http://schemas.microsoft.com/office/drawing/2014/main" id="{58D306E9-EFCA-9D74-D5C4-A9C5FBC104F5}"/>
              </a:ext>
            </a:extLst>
          </p:cNvPr>
          <p:cNvGraphicFramePr>
            <a:graphicFrameLocks noGrp="1"/>
          </p:cNvGraphicFramePr>
          <p:nvPr>
            <p:extLst>
              <p:ext uri="{D42A27DB-BD31-4B8C-83A1-F6EECF244321}">
                <p14:modId xmlns:p14="http://schemas.microsoft.com/office/powerpoint/2010/main" val="925877980"/>
              </p:ext>
            </p:extLst>
          </p:nvPr>
        </p:nvGraphicFramePr>
        <p:xfrm>
          <a:off x="1900698" y="1414704"/>
          <a:ext cx="7445425" cy="4760613"/>
        </p:xfrm>
        <a:graphic>
          <a:graphicData uri="http://schemas.openxmlformats.org/drawingml/2006/table">
            <a:tbl>
              <a:tblPr/>
              <a:tblGrid>
                <a:gridCol w="797259">
                  <a:extLst>
                    <a:ext uri="{9D8B030D-6E8A-4147-A177-3AD203B41FA5}">
                      <a16:colId xmlns:a16="http://schemas.microsoft.com/office/drawing/2014/main" val="627739052"/>
                    </a:ext>
                  </a:extLst>
                </a:gridCol>
                <a:gridCol w="624791">
                  <a:extLst>
                    <a:ext uri="{9D8B030D-6E8A-4147-A177-3AD203B41FA5}">
                      <a16:colId xmlns:a16="http://schemas.microsoft.com/office/drawing/2014/main" val="8300870"/>
                    </a:ext>
                  </a:extLst>
                </a:gridCol>
                <a:gridCol w="624791">
                  <a:extLst>
                    <a:ext uri="{9D8B030D-6E8A-4147-A177-3AD203B41FA5}">
                      <a16:colId xmlns:a16="http://schemas.microsoft.com/office/drawing/2014/main" val="612656743"/>
                    </a:ext>
                  </a:extLst>
                </a:gridCol>
                <a:gridCol w="624791">
                  <a:extLst>
                    <a:ext uri="{9D8B030D-6E8A-4147-A177-3AD203B41FA5}">
                      <a16:colId xmlns:a16="http://schemas.microsoft.com/office/drawing/2014/main" val="663135051"/>
                    </a:ext>
                  </a:extLst>
                </a:gridCol>
                <a:gridCol w="624791">
                  <a:extLst>
                    <a:ext uri="{9D8B030D-6E8A-4147-A177-3AD203B41FA5}">
                      <a16:colId xmlns:a16="http://schemas.microsoft.com/office/drawing/2014/main" val="3588404717"/>
                    </a:ext>
                  </a:extLst>
                </a:gridCol>
                <a:gridCol w="644315">
                  <a:extLst>
                    <a:ext uri="{9D8B030D-6E8A-4147-A177-3AD203B41FA5}">
                      <a16:colId xmlns:a16="http://schemas.microsoft.com/office/drawing/2014/main" val="3143412460"/>
                    </a:ext>
                  </a:extLst>
                </a:gridCol>
                <a:gridCol w="624791">
                  <a:extLst>
                    <a:ext uri="{9D8B030D-6E8A-4147-A177-3AD203B41FA5}">
                      <a16:colId xmlns:a16="http://schemas.microsoft.com/office/drawing/2014/main" val="25773577"/>
                    </a:ext>
                  </a:extLst>
                </a:gridCol>
                <a:gridCol w="1155213">
                  <a:extLst>
                    <a:ext uri="{9D8B030D-6E8A-4147-A177-3AD203B41FA5}">
                      <a16:colId xmlns:a16="http://schemas.microsoft.com/office/drawing/2014/main" val="2296204736"/>
                    </a:ext>
                  </a:extLst>
                </a:gridCol>
                <a:gridCol w="1724683">
                  <a:extLst>
                    <a:ext uri="{9D8B030D-6E8A-4147-A177-3AD203B41FA5}">
                      <a16:colId xmlns:a16="http://schemas.microsoft.com/office/drawing/2014/main" val="1778214213"/>
                    </a:ext>
                  </a:extLst>
                </a:gridCol>
              </a:tblGrid>
              <a:tr h="403412">
                <a:tc>
                  <a:txBody>
                    <a:bodyPr/>
                    <a:lstStyle/>
                    <a:p>
                      <a:pPr algn="l" fontAlgn="ctr"/>
                      <a:r>
                        <a:rPr lang="en-US" sz="1000" b="1" i="0" u="none" strike="noStrike" dirty="0">
                          <a:solidFill>
                            <a:srgbClr val="000000"/>
                          </a:solidFill>
                          <a:effectLst/>
                          <a:latin typeface="Arial" panose="020B0604020202020204" pitchFamily="34" charset="0"/>
                        </a:rPr>
                        <a:t>2(b)</a:t>
                      </a:r>
                    </a:p>
                  </a:txBody>
                  <a:tcPr marL="0" marR="0" marT="0" marB="0" anchor="ctr">
                    <a:lnL>
                      <a:noFill/>
                    </a:lnL>
                    <a:lnR>
                      <a:noFill/>
                    </a:lnR>
                    <a:lnT>
                      <a:noFill/>
                    </a:lnT>
                    <a:lnB>
                      <a:noFill/>
                    </a:lnB>
                  </a:tcPr>
                </a:tc>
                <a:tc gridSpan="6">
                  <a:txBody>
                    <a:bodyPr/>
                    <a:lstStyle/>
                    <a:p>
                      <a:pPr algn="l" fontAlgn="ctr"/>
                      <a:r>
                        <a:rPr lang="en-US" sz="1000" b="0" i="0" u="none" strike="noStrike" dirty="0">
                          <a:solidFill>
                            <a:srgbClr val="000000"/>
                          </a:solidFill>
                          <a:effectLst/>
                          <a:latin typeface="Arial" panose="020B0604020202020204" pitchFamily="34" charset="0"/>
                        </a:rPr>
                        <a:t>Using the students identified in </a:t>
                      </a:r>
                      <a:r>
                        <a:rPr lang="en-US" sz="1000" b="1" i="0" u="none" strike="noStrike" dirty="0">
                          <a:solidFill>
                            <a:srgbClr val="000000"/>
                          </a:solidFill>
                          <a:effectLst/>
                          <a:latin typeface="Arial" panose="020B0604020202020204" pitchFamily="34" charset="0"/>
                        </a:rPr>
                        <a:t>2(a)</a:t>
                      </a:r>
                      <a:r>
                        <a:rPr lang="en-US" sz="1000" b="0" i="0" u="none" strike="noStrike" dirty="0">
                          <a:solidFill>
                            <a:srgbClr val="000000"/>
                          </a:solidFill>
                          <a:effectLst/>
                          <a:latin typeface="Arial" panose="020B0604020202020204" pitchFamily="34" charset="0"/>
                        </a:rPr>
                        <a:t>, indicate the Total Cost of Education.</a:t>
                      </a:r>
                    </a:p>
                  </a:txBody>
                  <a:tcPr marL="89796" marR="89796" marT="44898" marB="44898"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248391669"/>
                  </a:ext>
                </a:extLst>
              </a:tr>
              <a:tr h="156137">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04339722"/>
                  </a:ext>
                </a:extLst>
              </a:tr>
              <a:tr h="403412">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8">
                  <a:txBody>
                    <a:bodyPr/>
                    <a:lstStyle/>
                    <a:p>
                      <a:pPr algn="l" fontAlgn="ctr"/>
                      <a:r>
                        <a:rPr lang="en-US" sz="1000" b="0" i="0" u="none" strike="noStrike" dirty="0">
                          <a:solidFill>
                            <a:srgbClr val="000000"/>
                          </a:solidFill>
                          <a:effectLst/>
                          <a:latin typeface="Arial" panose="020B0604020202020204" pitchFamily="34" charset="0"/>
                        </a:rPr>
                        <a:t>Add the individual total cost of education figures for each dependent and independent student.  Add the total of dependent and independent students to obtain the Total Cost of Education for all students.</a:t>
                      </a:r>
                    </a:p>
                  </a:txBody>
                  <a:tcPr marL="89796" marR="89796" marT="44898" marB="44898"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9891928"/>
                  </a:ext>
                </a:extLst>
              </a:tr>
              <a:tr h="156137">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306436"/>
                  </a:ext>
                </a:extLst>
              </a:tr>
              <a:tr h="403412">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6">
                  <a:txBody>
                    <a:bodyPr/>
                    <a:lstStyle/>
                    <a:p>
                      <a:pPr algn="l" fontAlgn="ctr"/>
                      <a:r>
                        <a:rPr lang="en-US" sz="1000" b="1" i="0" u="none" strike="noStrike">
                          <a:solidFill>
                            <a:srgbClr val="000000"/>
                          </a:solidFill>
                          <a:effectLst/>
                          <a:latin typeface="Arial" panose="020B0604020202020204" pitchFamily="34" charset="0"/>
                        </a:rPr>
                        <a:t>Dependent Students</a:t>
                      </a:r>
                      <a:r>
                        <a:rPr lang="en-US" sz="1000" b="0" i="0" u="none" strike="noStrike">
                          <a:solidFill>
                            <a:srgbClr val="000000"/>
                          </a:solidFill>
                          <a:effectLst/>
                          <a:latin typeface="Arial" panose="020B0604020202020204" pitchFamily="34" charset="0"/>
                        </a:rPr>
                        <a:t> (costs for all dependent students combined)</a:t>
                      </a:r>
                      <a:endParaRPr lang="en-US" sz="1000" b="1" i="0" u="none" strike="noStrike">
                        <a:solidFill>
                          <a:srgbClr val="000000"/>
                        </a:solidFill>
                        <a:effectLst/>
                        <a:latin typeface="Arial" panose="020B0604020202020204" pitchFamily="34" charset="0"/>
                      </a:endParaRPr>
                    </a:p>
                  </a:txBody>
                  <a:tcPr marL="89796" marR="89796" marT="44898" marB="44898"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136906"/>
                  </a:ext>
                </a:extLst>
              </a:tr>
              <a:tr h="403412">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6">
                  <a:txBody>
                    <a:bodyPr/>
                    <a:lstStyle/>
                    <a:p>
                      <a:pPr algn="l" fontAlgn="ctr"/>
                      <a:r>
                        <a:rPr lang="en-US" sz="1000" b="1" i="0" u="none" strike="noStrike">
                          <a:solidFill>
                            <a:srgbClr val="000000"/>
                          </a:solidFill>
                          <a:effectLst/>
                          <a:latin typeface="Arial" panose="020B0604020202020204" pitchFamily="34" charset="0"/>
                        </a:rPr>
                        <a:t>Independent Students</a:t>
                      </a:r>
                      <a:r>
                        <a:rPr lang="en-US" sz="1000" b="0" i="0" u="none" strike="noStrike">
                          <a:solidFill>
                            <a:srgbClr val="000000"/>
                          </a:solidFill>
                          <a:effectLst/>
                          <a:latin typeface="Arial" panose="020B0604020202020204" pitchFamily="34" charset="0"/>
                        </a:rPr>
                        <a:t> (costs for all independent students combined)</a:t>
                      </a:r>
                      <a:endParaRPr lang="en-US" sz="1000" b="1" i="0" u="none" strike="noStrike">
                        <a:solidFill>
                          <a:srgbClr val="000000"/>
                        </a:solidFill>
                        <a:effectLst/>
                        <a:latin typeface="Arial" panose="020B0604020202020204" pitchFamily="34" charset="0"/>
                      </a:endParaRPr>
                    </a:p>
                  </a:txBody>
                  <a:tcPr marL="89796" marR="89796" marT="44898" marB="44898"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000" b="0" i="0" u="none" strike="noStrike">
                          <a:solidFill>
                            <a:srgbClr val="000000"/>
                          </a:solidFill>
                          <a:effectLst/>
                          <a:latin typeface="Arial" panose="020B060402020202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913551"/>
                  </a:ext>
                </a:extLst>
              </a:tr>
              <a:tr h="253751">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7">
                  <a:txBody>
                    <a:bodyPr/>
                    <a:lstStyle/>
                    <a:p>
                      <a:pPr algn="l" fontAlgn="ctr"/>
                      <a:r>
                        <a:rPr lang="en-US" sz="1000" b="1" i="0" u="none" strike="noStrike">
                          <a:solidFill>
                            <a:srgbClr val="000000"/>
                          </a:solidFill>
                          <a:effectLst/>
                          <a:latin typeface="Arial" panose="020B0604020202020204" pitchFamily="34" charset="0"/>
                        </a:rPr>
                        <a:t>Total Cost of Education</a:t>
                      </a:r>
                      <a:r>
                        <a:rPr lang="en-US" sz="1000" b="0" i="0" u="none" strike="noStrike">
                          <a:solidFill>
                            <a:srgbClr val="000000"/>
                          </a:solidFill>
                          <a:effectLst/>
                          <a:latin typeface="Arial" panose="020B0604020202020204" pitchFamily="34" charset="0"/>
                        </a:rPr>
                        <a:t> (dependent and independent student costs combined).</a:t>
                      </a:r>
                      <a:endParaRPr lang="en-US" sz="1000" b="1" i="0" u="none" strike="noStrike">
                        <a:solidFill>
                          <a:srgbClr val="000000"/>
                        </a:solidFill>
                        <a:effectLst/>
                        <a:latin typeface="Arial" panose="020B0604020202020204" pitchFamily="34" charset="0"/>
                      </a:endParaRPr>
                    </a:p>
                  </a:txBody>
                  <a:tcPr marL="89796" marR="89796" marT="44898" marB="44898"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300" b="0" i="0" u="none" strike="noStrike">
                          <a:solidFill>
                            <a:srgbClr val="000000"/>
                          </a:solidFill>
                          <a:effectLst/>
                          <a:latin typeface="Calibri" panose="020F0502020204030204" pitchFamily="34"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980610"/>
                  </a:ext>
                </a:extLst>
              </a:tr>
              <a:tr h="194559">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3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209002"/>
                  </a:ext>
                </a:extLst>
              </a:tr>
              <a:tr h="403412">
                <a:tc>
                  <a:txBody>
                    <a:bodyPr/>
                    <a:lstStyle/>
                    <a:p>
                      <a:pPr algn="l" fontAlgn="ctr"/>
                      <a:r>
                        <a:rPr lang="en-US" sz="1000" b="1" i="0" u="none" strike="noStrike">
                          <a:solidFill>
                            <a:srgbClr val="000000"/>
                          </a:solidFill>
                          <a:effectLst/>
                          <a:latin typeface="Arial" panose="020B0604020202020204" pitchFamily="34" charset="0"/>
                        </a:rPr>
                        <a:t>2(c)</a:t>
                      </a:r>
                    </a:p>
                  </a:txBody>
                  <a:tcPr marL="0" marR="0" marT="0" marB="0" anchor="ctr">
                    <a:lnL>
                      <a:noFill/>
                    </a:lnL>
                    <a:lnR>
                      <a:noFill/>
                    </a:lnR>
                    <a:lnT>
                      <a:noFill/>
                    </a:lnT>
                    <a:lnB>
                      <a:noFill/>
                    </a:lnB>
                  </a:tcPr>
                </a:tc>
                <a:tc gridSpan="7">
                  <a:txBody>
                    <a:bodyPr/>
                    <a:lstStyle/>
                    <a:p>
                      <a:pPr algn="l" fontAlgn="ctr"/>
                      <a:r>
                        <a:rPr lang="en-US" sz="1000" b="0" i="0" u="none" strike="noStrike">
                          <a:solidFill>
                            <a:srgbClr val="000000"/>
                          </a:solidFill>
                          <a:effectLst/>
                          <a:latin typeface="Arial" panose="020B0604020202020204" pitchFamily="34" charset="0"/>
                        </a:rPr>
                        <a:t>Using the students identified in </a:t>
                      </a:r>
                      <a:r>
                        <a:rPr lang="en-US" sz="1000" b="1" i="0" u="none" strike="noStrike">
                          <a:solidFill>
                            <a:srgbClr val="000000"/>
                          </a:solidFill>
                          <a:effectLst/>
                          <a:latin typeface="Arial" panose="020B0604020202020204" pitchFamily="34" charset="0"/>
                        </a:rPr>
                        <a:t>2(a)</a:t>
                      </a:r>
                      <a:r>
                        <a:rPr lang="en-US" sz="1000" b="0" i="0" u="none" strike="noStrike">
                          <a:solidFill>
                            <a:srgbClr val="000000"/>
                          </a:solidFill>
                          <a:effectLst/>
                          <a:latin typeface="Arial" panose="020B0604020202020204" pitchFamily="34" charset="0"/>
                        </a:rPr>
                        <a:t>, indicate the total Expected Family Contributions (EFC).</a:t>
                      </a:r>
                    </a:p>
                  </a:txBody>
                  <a:tcPr marL="89796" marR="89796" marT="44898" marB="44898"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171623792"/>
                  </a:ext>
                </a:extLst>
              </a:tr>
              <a:tr h="179593">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100999869"/>
                  </a:ext>
                </a:extLst>
              </a:tr>
              <a:tr h="403412">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8">
                  <a:txBody>
                    <a:bodyPr/>
                    <a:lstStyle/>
                    <a:p>
                      <a:pPr algn="l" fontAlgn="ctr"/>
                      <a:r>
                        <a:rPr lang="en-US" sz="1000" b="0" i="0" u="none" strike="noStrike">
                          <a:solidFill>
                            <a:srgbClr val="000000"/>
                          </a:solidFill>
                          <a:effectLst/>
                          <a:latin typeface="Arial" panose="020B0604020202020204" pitchFamily="34" charset="0"/>
                        </a:rPr>
                        <a:t>Add the individual EFC's for each dependent and independent student.  Add the totals for dependent and independent students to obtain the EFC Total for all students.</a:t>
                      </a:r>
                    </a:p>
                  </a:txBody>
                  <a:tcPr marL="89796" marR="89796" marT="44898" marB="44898"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0185742"/>
                  </a:ext>
                </a:extLst>
              </a:tr>
              <a:tr h="179593">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463249"/>
                  </a:ext>
                </a:extLst>
              </a:tr>
              <a:tr h="403412">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6">
                  <a:txBody>
                    <a:bodyPr/>
                    <a:lstStyle/>
                    <a:p>
                      <a:pPr algn="l" fontAlgn="ctr"/>
                      <a:r>
                        <a:rPr lang="en-US" sz="1000" b="1" i="0" u="none" strike="noStrike" dirty="0">
                          <a:solidFill>
                            <a:srgbClr val="000000"/>
                          </a:solidFill>
                          <a:effectLst/>
                          <a:latin typeface="Arial" panose="020B0604020202020204" pitchFamily="34" charset="0"/>
                        </a:rPr>
                        <a:t>Dependent Students</a:t>
                      </a:r>
                      <a:r>
                        <a:rPr lang="en-US" sz="1000" b="0" i="0" u="none" strike="noStrike" dirty="0">
                          <a:solidFill>
                            <a:srgbClr val="000000"/>
                          </a:solidFill>
                          <a:effectLst/>
                          <a:latin typeface="Arial" panose="020B0604020202020204" pitchFamily="34" charset="0"/>
                        </a:rPr>
                        <a:t> (EFC's for all dependent students combined)</a:t>
                      </a:r>
                      <a:endParaRPr lang="en-US" sz="1000" b="1" i="0" u="none" strike="noStrike" dirty="0">
                        <a:solidFill>
                          <a:srgbClr val="000000"/>
                        </a:solidFill>
                        <a:effectLst/>
                        <a:latin typeface="Arial" panose="020B0604020202020204" pitchFamily="34" charset="0"/>
                      </a:endParaRPr>
                    </a:p>
                  </a:txBody>
                  <a:tcPr marL="89796" marR="89796" marT="44898" marB="44898"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756048"/>
                  </a:ext>
                </a:extLst>
              </a:tr>
              <a:tr h="403412">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6">
                  <a:txBody>
                    <a:bodyPr/>
                    <a:lstStyle/>
                    <a:p>
                      <a:pPr algn="l" fontAlgn="ctr"/>
                      <a:r>
                        <a:rPr lang="en-US" sz="1000" b="1" i="0" u="none" strike="noStrike">
                          <a:solidFill>
                            <a:srgbClr val="000000"/>
                          </a:solidFill>
                          <a:effectLst/>
                          <a:latin typeface="Arial" panose="020B0604020202020204" pitchFamily="34" charset="0"/>
                        </a:rPr>
                        <a:t>Independent Students</a:t>
                      </a:r>
                      <a:r>
                        <a:rPr lang="en-US" sz="1000" b="0" i="0" u="none" strike="noStrike">
                          <a:solidFill>
                            <a:srgbClr val="000000"/>
                          </a:solidFill>
                          <a:effectLst/>
                          <a:latin typeface="Arial" panose="020B0604020202020204" pitchFamily="34" charset="0"/>
                        </a:rPr>
                        <a:t>  (EFC's for all independent students combined)</a:t>
                      </a:r>
                      <a:endParaRPr lang="en-US" sz="1000" b="1" i="0" u="none" strike="noStrike">
                        <a:solidFill>
                          <a:srgbClr val="000000"/>
                        </a:solidFill>
                        <a:effectLst/>
                        <a:latin typeface="Arial" panose="020B0604020202020204" pitchFamily="34" charset="0"/>
                      </a:endParaRPr>
                    </a:p>
                  </a:txBody>
                  <a:tcPr marL="89796" marR="89796" marT="44898" marB="44898"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000" b="0" i="0" u="none" strike="noStrike">
                          <a:solidFill>
                            <a:srgbClr val="000000"/>
                          </a:solidFill>
                          <a:effectLst/>
                          <a:latin typeface="Arial" panose="020B060402020202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341874"/>
                  </a:ext>
                </a:extLst>
              </a:tr>
              <a:tr h="403412">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5">
                  <a:txBody>
                    <a:bodyPr/>
                    <a:lstStyle/>
                    <a:p>
                      <a:pPr algn="l" fontAlgn="ctr"/>
                      <a:r>
                        <a:rPr lang="en-US" sz="1000" b="1" i="0" u="none" strike="noStrike">
                          <a:solidFill>
                            <a:srgbClr val="000000"/>
                          </a:solidFill>
                          <a:effectLst/>
                          <a:latin typeface="Arial" panose="020B0604020202020204" pitchFamily="34" charset="0"/>
                        </a:rPr>
                        <a:t>Total EFC's</a:t>
                      </a:r>
                      <a:r>
                        <a:rPr lang="en-US" sz="1000" b="0" i="0" u="none" strike="noStrike">
                          <a:solidFill>
                            <a:srgbClr val="000000"/>
                          </a:solidFill>
                          <a:effectLst/>
                          <a:latin typeface="Arial" panose="020B0604020202020204" pitchFamily="34" charset="0"/>
                        </a:rPr>
                        <a:t> (dependent and independent EFC's combined)</a:t>
                      </a:r>
                      <a:endParaRPr lang="en-US" sz="1000" b="1" i="0" u="none" strike="noStrike">
                        <a:solidFill>
                          <a:srgbClr val="000000"/>
                        </a:solidFill>
                        <a:effectLst/>
                        <a:latin typeface="Arial" panose="020B0604020202020204" pitchFamily="34" charset="0"/>
                      </a:endParaRPr>
                    </a:p>
                  </a:txBody>
                  <a:tcPr marL="89796" marR="89796" marT="44898" marB="44898"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300" b="0" i="0" u="none" strike="noStrike" dirty="0">
                          <a:solidFill>
                            <a:srgbClr val="000000"/>
                          </a:solidFill>
                          <a:effectLst/>
                          <a:latin typeface="Calibri" panose="020F0502020204030204" pitchFamily="34"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114186"/>
                  </a:ext>
                </a:extLst>
              </a:tr>
            </a:tbl>
          </a:graphicData>
        </a:graphic>
      </p:graphicFrame>
      <p:sp>
        <p:nvSpPr>
          <p:cNvPr id="24" name="TextBox 23">
            <a:extLst>
              <a:ext uri="{FF2B5EF4-FFF2-40B4-BE49-F238E27FC236}">
                <a16:creationId xmlns:a16="http://schemas.microsoft.com/office/drawing/2014/main" id="{54E560BD-8504-D7B4-46E6-5C2DB1235A50}"/>
              </a:ext>
            </a:extLst>
          </p:cNvPr>
          <p:cNvSpPr txBox="1"/>
          <p:nvPr/>
        </p:nvSpPr>
        <p:spPr>
          <a:xfrm>
            <a:off x="3395784" y="2148897"/>
            <a:ext cx="5021385" cy="707886"/>
          </a:xfrm>
          <a:prstGeom prst="rect">
            <a:avLst/>
          </a:prstGeom>
          <a:solidFill>
            <a:schemeClr val="bg1"/>
          </a:solidFill>
          <a:effectLst>
            <a:glow rad="228600">
              <a:schemeClr val="accent1">
                <a:satMod val="175000"/>
                <a:alpha val="40000"/>
              </a:schemeClr>
            </a:glow>
          </a:effectLst>
        </p:spPr>
        <p:txBody>
          <a:bodyPr wrap="square" rtlCol="0">
            <a:spAutoFit/>
          </a:bodyPr>
          <a:lstStyle/>
          <a:p>
            <a:r>
              <a:rPr lang="en-US" sz="4000" b="1" dirty="0">
                <a:ln w="22225">
                  <a:solidFill>
                    <a:schemeClr val="accent2"/>
                  </a:solidFill>
                  <a:prstDash val="solid"/>
                </a:ln>
                <a:solidFill>
                  <a:schemeClr val="accent2">
                    <a:lumMod val="40000"/>
                    <a:lumOff val="60000"/>
                  </a:schemeClr>
                </a:solidFill>
              </a:rPr>
              <a:t>Total Cost of Education</a:t>
            </a:r>
          </a:p>
        </p:txBody>
      </p:sp>
      <p:sp>
        <p:nvSpPr>
          <p:cNvPr id="25" name="TextBox 24">
            <a:extLst>
              <a:ext uri="{FF2B5EF4-FFF2-40B4-BE49-F238E27FC236}">
                <a16:creationId xmlns:a16="http://schemas.microsoft.com/office/drawing/2014/main" id="{F8C6D9E0-593F-3846-4B0D-4B9B4C7E20D3}"/>
              </a:ext>
            </a:extLst>
          </p:cNvPr>
          <p:cNvSpPr txBox="1"/>
          <p:nvPr/>
        </p:nvSpPr>
        <p:spPr>
          <a:xfrm>
            <a:off x="2250830" y="4669359"/>
            <a:ext cx="7561579" cy="707886"/>
          </a:xfrm>
          <a:prstGeom prst="rect">
            <a:avLst/>
          </a:prstGeom>
          <a:solidFill>
            <a:schemeClr val="bg1"/>
          </a:solidFill>
          <a:effectLst>
            <a:glow rad="228600">
              <a:schemeClr val="accent1">
                <a:satMod val="175000"/>
                <a:alpha val="40000"/>
              </a:schemeClr>
            </a:glow>
          </a:effectLst>
        </p:spPr>
        <p:txBody>
          <a:bodyPr wrap="square" rtlCol="0">
            <a:spAutoFit/>
          </a:bodyPr>
          <a:lstStyle/>
          <a:p>
            <a:r>
              <a:rPr lang="en-US" sz="4000" b="1" dirty="0">
                <a:ln w="22225">
                  <a:solidFill>
                    <a:schemeClr val="accent2"/>
                  </a:solidFill>
                  <a:prstDash val="solid"/>
                </a:ln>
                <a:solidFill>
                  <a:schemeClr val="accent2">
                    <a:lumMod val="40000"/>
                    <a:lumOff val="60000"/>
                  </a:schemeClr>
                </a:solidFill>
              </a:rPr>
              <a:t>Total Expected Family Contribution</a:t>
            </a:r>
          </a:p>
        </p:txBody>
      </p:sp>
    </p:spTree>
    <p:extLst>
      <p:ext uri="{BB962C8B-B14F-4D97-AF65-F5344CB8AC3E}">
        <p14:creationId xmlns:p14="http://schemas.microsoft.com/office/powerpoint/2010/main" val="8265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93B4-3FE0-8A02-415F-A6AE9E1BE82B}"/>
              </a:ext>
            </a:extLst>
          </p:cNvPr>
          <p:cNvSpPr>
            <a:spLocks noGrp="1"/>
          </p:cNvSpPr>
          <p:nvPr>
            <p:ph type="title"/>
          </p:nvPr>
        </p:nvSpPr>
        <p:spPr/>
        <p:txBody>
          <a:bodyPr/>
          <a:lstStyle/>
          <a:p>
            <a:r>
              <a:rPr lang="en-US" dirty="0"/>
              <a:t>Part 3 Financial Assistance</a:t>
            </a:r>
          </a:p>
        </p:txBody>
      </p:sp>
      <p:sp>
        <p:nvSpPr>
          <p:cNvPr id="10" name="Content Placeholder 9">
            <a:extLst>
              <a:ext uri="{FF2B5EF4-FFF2-40B4-BE49-F238E27FC236}">
                <a16:creationId xmlns:a16="http://schemas.microsoft.com/office/drawing/2014/main" id="{3416E8D5-7C5E-AF9F-06DB-B1116876BC55}"/>
              </a:ext>
            </a:extLst>
          </p:cNvPr>
          <p:cNvSpPr>
            <a:spLocks noGrp="1"/>
          </p:cNvSpPr>
          <p:nvPr>
            <p:ph idx="1"/>
          </p:nvPr>
        </p:nvSpPr>
        <p:spPr>
          <a:xfrm>
            <a:off x="7147560" y="523398"/>
            <a:ext cx="3706368" cy="1009015"/>
          </a:xfrm>
        </p:spPr>
        <p:txBody>
          <a:bodyPr/>
          <a:lstStyle/>
          <a:p>
            <a:r>
              <a:rPr lang="en-US" dirty="0"/>
              <a:t>3(a) Need Based </a:t>
            </a:r>
          </a:p>
          <a:p>
            <a:r>
              <a:rPr lang="en-US" dirty="0"/>
              <a:t>3(b) Non-Need Based</a:t>
            </a:r>
          </a:p>
        </p:txBody>
      </p:sp>
      <p:sp>
        <p:nvSpPr>
          <p:cNvPr id="12" name="TextBox 11">
            <a:extLst>
              <a:ext uri="{FF2B5EF4-FFF2-40B4-BE49-F238E27FC236}">
                <a16:creationId xmlns:a16="http://schemas.microsoft.com/office/drawing/2014/main" id="{A1A93E77-9665-4C88-E795-E9D123FB4D6E}"/>
              </a:ext>
            </a:extLst>
          </p:cNvPr>
          <p:cNvSpPr txBox="1"/>
          <p:nvPr/>
        </p:nvSpPr>
        <p:spPr>
          <a:xfrm>
            <a:off x="838200" y="2008486"/>
            <a:ext cx="10015728" cy="830997"/>
          </a:xfrm>
          <a:prstGeom prst="rect">
            <a:avLst/>
          </a:prstGeom>
          <a:noFill/>
        </p:spPr>
        <p:txBody>
          <a:bodyPr wrap="square">
            <a:spAutoFit/>
          </a:bodyPr>
          <a:lstStyle/>
          <a:p>
            <a:r>
              <a:rPr lang="en-US" sz="4800" dirty="0"/>
              <a:t>Include all aid awarded and accepted, </a:t>
            </a:r>
          </a:p>
        </p:txBody>
      </p:sp>
      <p:sp>
        <p:nvSpPr>
          <p:cNvPr id="13" name="TextBox 12">
            <a:extLst>
              <a:ext uri="{FF2B5EF4-FFF2-40B4-BE49-F238E27FC236}">
                <a16:creationId xmlns:a16="http://schemas.microsoft.com/office/drawing/2014/main" id="{DD4F24C6-E8FC-4B2F-F07E-737D4B4D5205}"/>
              </a:ext>
            </a:extLst>
          </p:cNvPr>
          <p:cNvSpPr txBox="1"/>
          <p:nvPr/>
        </p:nvSpPr>
        <p:spPr>
          <a:xfrm>
            <a:off x="838200" y="2945475"/>
            <a:ext cx="8924544" cy="830997"/>
          </a:xfrm>
          <a:prstGeom prst="rect">
            <a:avLst/>
          </a:prstGeom>
          <a:noFill/>
        </p:spPr>
        <p:txBody>
          <a:bodyPr wrap="square" rtlCol="0">
            <a:spAutoFit/>
          </a:bodyPr>
          <a:lstStyle/>
          <a:p>
            <a:r>
              <a:rPr lang="en-US" sz="4800" dirty="0"/>
              <a:t>even if aid was not disbursed.  </a:t>
            </a:r>
          </a:p>
        </p:txBody>
      </p:sp>
      <p:sp>
        <p:nvSpPr>
          <p:cNvPr id="14" name="TextBox 13">
            <a:extLst>
              <a:ext uri="{FF2B5EF4-FFF2-40B4-BE49-F238E27FC236}">
                <a16:creationId xmlns:a16="http://schemas.microsoft.com/office/drawing/2014/main" id="{758885A2-EB76-D6CA-E89B-45EDF4121848}"/>
              </a:ext>
            </a:extLst>
          </p:cNvPr>
          <p:cNvSpPr txBox="1"/>
          <p:nvPr/>
        </p:nvSpPr>
        <p:spPr>
          <a:xfrm>
            <a:off x="838200" y="3941064"/>
            <a:ext cx="10015728" cy="1569660"/>
          </a:xfrm>
          <a:prstGeom prst="rect">
            <a:avLst/>
          </a:prstGeom>
          <a:noFill/>
        </p:spPr>
        <p:txBody>
          <a:bodyPr wrap="square" rtlCol="0">
            <a:spAutoFit/>
          </a:bodyPr>
          <a:lstStyle/>
          <a:p>
            <a:r>
              <a:rPr lang="en-US" sz="4800" dirty="0"/>
              <a:t>Include any aid you are aware of that was paid directly to students.</a:t>
            </a:r>
          </a:p>
        </p:txBody>
      </p:sp>
      <p:sp>
        <p:nvSpPr>
          <p:cNvPr id="21" name="Rectangle 20">
            <a:extLst>
              <a:ext uri="{FF2B5EF4-FFF2-40B4-BE49-F238E27FC236}">
                <a16:creationId xmlns:a16="http://schemas.microsoft.com/office/drawing/2014/main" id="{FB6B4711-6AAF-3BD2-0B6D-61083C267BBF}"/>
              </a:ext>
            </a:extLst>
          </p:cNvPr>
          <p:cNvSpPr/>
          <p:nvPr/>
        </p:nvSpPr>
        <p:spPr>
          <a:xfrm>
            <a:off x="926640" y="2975760"/>
            <a:ext cx="7315200" cy="731520"/>
          </a:xfrm>
          <a:prstGeom prst="rect">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B009B276-333E-1FD9-A0A0-AD6EDF18DC8B}"/>
                  </a:ext>
                </a:extLst>
              </p14:cNvPr>
              <p14:cNvContentPartPr/>
              <p14:nvPr/>
            </p14:nvContentPartPr>
            <p14:xfrm>
              <a:off x="9884160" y="3428568"/>
              <a:ext cx="360" cy="360"/>
            </p14:xfrm>
          </p:contentPart>
        </mc:Choice>
        <mc:Fallback xmlns="">
          <p:pic>
            <p:nvPicPr>
              <p:cNvPr id="22" name="Ink 21">
                <a:extLst>
                  <a:ext uri="{FF2B5EF4-FFF2-40B4-BE49-F238E27FC236}">
                    <a16:creationId xmlns:a16="http://schemas.microsoft.com/office/drawing/2014/main" id="{B009B276-333E-1FD9-A0A0-AD6EDF18DC8B}"/>
                  </a:ext>
                </a:extLst>
              </p:cNvPr>
              <p:cNvPicPr/>
              <p:nvPr/>
            </p:nvPicPr>
            <p:blipFill>
              <a:blip r:embed="rId3"/>
              <a:stretch>
                <a:fillRect/>
              </a:stretch>
            </p:blipFill>
            <p:spPr>
              <a:xfrm>
                <a:off x="9875520" y="3419568"/>
                <a:ext cx="18000" cy="18000"/>
              </a:xfrm>
              <a:prstGeom prst="rect">
                <a:avLst/>
              </a:prstGeom>
            </p:spPr>
          </p:pic>
        </mc:Fallback>
      </mc:AlternateContent>
      <p:sp>
        <p:nvSpPr>
          <p:cNvPr id="24" name="TextBox 23">
            <a:extLst>
              <a:ext uri="{FF2B5EF4-FFF2-40B4-BE49-F238E27FC236}">
                <a16:creationId xmlns:a16="http://schemas.microsoft.com/office/drawing/2014/main" id="{4ABE6EE2-0EE4-DFDC-C94E-AB25033BBD43}"/>
              </a:ext>
            </a:extLst>
          </p:cNvPr>
          <p:cNvSpPr txBox="1"/>
          <p:nvPr/>
        </p:nvSpPr>
        <p:spPr>
          <a:xfrm>
            <a:off x="8403336" y="5318700"/>
            <a:ext cx="3483864"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b="1" dirty="0">
                <a:solidFill>
                  <a:srgbClr val="0070C0"/>
                </a:solidFill>
              </a:rPr>
              <a:t>QUESTIONS?</a:t>
            </a:r>
          </a:p>
        </p:txBody>
      </p:sp>
    </p:spTree>
    <p:extLst>
      <p:ext uri="{BB962C8B-B14F-4D97-AF65-F5344CB8AC3E}">
        <p14:creationId xmlns:p14="http://schemas.microsoft.com/office/powerpoint/2010/main" val="419436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000"/>
                                        <p:tgtEl>
                                          <p:spTgt spid="24"/>
                                        </p:tgtEl>
                                      </p:cBhvr>
                                    </p:animEffect>
                                    <p:anim calcmode="lin" valueType="num">
                                      <p:cBhvr>
                                        <p:cTn id="30" dur="2000" fill="hold"/>
                                        <p:tgtEl>
                                          <p:spTgt spid="24"/>
                                        </p:tgtEl>
                                        <p:attrNameLst>
                                          <p:attrName>ppt_w</p:attrName>
                                        </p:attrNameLst>
                                      </p:cBhvr>
                                      <p:tavLst>
                                        <p:tav tm="0" fmla="#ppt_w*sin(2.5*pi*$)">
                                          <p:val>
                                            <p:fltVal val="0"/>
                                          </p:val>
                                        </p:tav>
                                        <p:tav tm="100000">
                                          <p:val>
                                            <p:fltVal val="1"/>
                                          </p:val>
                                        </p:tav>
                                      </p:tavLst>
                                    </p:anim>
                                    <p:anim calcmode="lin" valueType="num">
                                      <p:cBhvr>
                                        <p:cTn id="3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p:bldP spid="13" grpId="0"/>
      <p:bldP spid="14" grpId="0"/>
      <p:bldP spid="21"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BB39-C98B-6A83-5F00-26F333515A0B}"/>
              </a:ext>
            </a:extLst>
          </p:cNvPr>
          <p:cNvSpPr>
            <a:spLocks noGrp="1"/>
          </p:cNvSpPr>
          <p:nvPr>
            <p:ph type="title"/>
          </p:nvPr>
        </p:nvSpPr>
        <p:spPr/>
        <p:txBody>
          <a:bodyPr/>
          <a:lstStyle/>
          <a:p>
            <a:r>
              <a:rPr lang="en-US" b="1" dirty="0"/>
              <a:t>4</a:t>
            </a:r>
            <a:r>
              <a:rPr lang="en-US" dirty="0"/>
              <a:t> Sources of Financial Assistance</a:t>
            </a:r>
          </a:p>
        </p:txBody>
      </p:sp>
      <p:pic>
        <p:nvPicPr>
          <p:cNvPr id="5" name="Content Placeholder 4">
            <a:extLst>
              <a:ext uri="{FF2B5EF4-FFF2-40B4-BE49-F238E27FC236}">
                <a16:creationId xmlns:a16="http://schemas.microsoft.com/office/drawing/2014/main" id="{F44ECF8F-CD2A-C191-CB0D-BBFF7931F69F}"/>
              </a:ext>
            </a:extLst>
          </p:cNvPr>
          <p:cNvPicPr>
            <a:picLocks noGrp="1" noChangeAspect="1"/>
          </p:cNvPicPr>
          <p:nvPr>
            <p:ph idx="1"/>
          </p:nvPr>
        </p:nvPicPr>
        <p:blipFill rotWithShape="1">
          <a:blip r:embed="rId2"/>
          <a:srcRect t="14708" b="15348"/>
          <a:stretch/>
        </p:blipFill>
        <p:spPr>
          <a:xfrm>
            <a:off x="3255492" y="1576754"/>
            <a:ext cx="8670365" cy="4081584"/>
          </a:xfrm>
        </p:spPr>
      </p:pic>
      <p:sp>
        <p:nvSpPr>
          <p:cNvPr id="6" name="TextBox 5">
            <a:extLst>
              <a:ext uri="{FF2B5EF4-FFF2-40B4-BE49-F238E27FC236}">
                <a16:creationId xmlns:a16="http://schemas.microsoft.com/office/drawing/2014/main" id="{69C0ABCB-5246-F60E-5C6F-1CA0CC58C9F6}"/>
              </a:ext>
            </a:extLst>
          </p:cNvPr>
          <p:cNvSpPr txBox="1"/>
          <p:nvPr/>
        </p:nvSpPr>
        <p:spPr>
          <a:xfrm>
            <a:off x="719328" y="3617546"/>
            <a:ext cx="3282462" cy="2062103"/>
          </a:xfrm>
          <a:prstGeom prst="rect">
            <a:avLst/>
          </a:prstGeom>
          <a:noFill/>
        </p:spPr>
        <p:txBody>
          <a:bodyPr wrap="square" rtlCol="0">
            <a:spAutoFit/>
          </a:bodyPr>
          <a:lstStyle/>
          <a:p>
            <a:r>
              <a:rPr lang="en-US" sz="3200" dirty="0"/>
              <a:t>Federal </a:t>
            </a:r>
          </a:p>
          <a:p>
            <a:r>
              <a:rPr lang="en-US" sz="3200" dirty="0"/>
              <a:t>State</a:t>
            </a:r>
          </a:p>
          <a:p>
            <a:r>
              <a:rPr lang="en-US" sz="3200" dirty="0"/>
              <a:t>Institutional</a:t>
            </a:r>
          </a:p>
          <a:p>
            <a:r>
              <a:rPr lang="en-US" sz="3200" dirty="0"/>
              <a:t>Private</a:t>
            </a:r>
          </a:p>
        </p:txBody>
      </p:sp>
    </p:spTree>
    <p:extLst>
      <p:ext uri="{BB962C8B-B14F-4D97-AF65-F5344CB8AC3E}">
        <p14:creationId xmlns:p14="http://schemas.microsoft.com/office/powerpoint/2010/main" val="376313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6697-2E9F-52FD-3049-31F6A132A3D3}"/>
              </a:ext>
            </a:extLst>
          </p:cNvPr>
          <p:cNvSpPr>
            <a:spLocks noGrp="1"/>
          </p:cNvSpPr>
          <p:nvPr>
            <p:ph type="title"/>
          </p:nvPr>
        </p:nvSpPr>
        <p:spPr/>
        <p:txBody>
          <a:bodyPr/>
          <a:lstStyle/>
          <a:p>
            <a:r>
              <a:rPr lang="en-US" b="1" dirty="0"/>
              <a:t>3</a:t>
            </a:r>
            <a:r>
              <a:rPr lang="en-US" dirty="0"/>
              <a:t> Types of Financial Assistance</a:t>
            </a:r>
          </a:p>
        </p:txBody>
      </p:sp>
      <p:pic>
        <p:nvPicPr>
          <p:cNvPr id="5" name="Content Placeholder 4">
            <a:extLst>
              <a:ext uri="{FF2B5EF4-FFF2-40B4-BE49-F238E27FC236}">
                <a16:creationId xmlns:a16="http://schemas.microsoft.com/office/drawing/2014/main" id="{616412B5-9986-31B2-BD93-588847ED6C34}"/>
              </a:ext>
            </a:extLst>
          </p:cNvPr>
          <p:cNvPicPr>
            <a:picLocks noGrp="1" noChangeAspect="1"/>
          </p:cNvPicPr>
          <p:nvPr>
            <p:ph idx="1"/>
          </p:nvPr>
        </p:nvPicPr>
        <p:blipFill rotWithShape="1">
          <a:blip r:embed="rId2"/>
          <a:srcRect l="20711" t="15207"/>
          <a:stretch/>
        </p:blipFill>
        <p:spPr>
          <a:xfrm>
            <a:off x="5116966" y="1391138"/>
            <a:ext cx="6833811" cy="4511672"/>
          </a:xfrm>
        </p:spPr>
      </p:pic>
      <p:sp>
        <p:nvSpPr>
          <p:cNvPr id="6" name="TextBox 5">
            <a:extLst>
              <a:ext uri="{FF2B5EF4-FFF2-40B4-BE49-F238E27FC236}">
                <a16:creationId xmlns:a16="http://schemas.microsoft.com/office/drawing/2014/main" id="{EFA518EE-5B84-A13D-DE48-880FCEC0E418}"/>
              </a:ext>
            </a:extLst>
          </p:cNvPr>
          <p:cNvSpPr txBox="1"/>
          <p:nvPr/>
        </p:nvSpPr>
        <p:spPr>
          <a:xfrm>
            <a:off x="838200" y="4333150"/>
            <a:ext cx="4062047" cy="1569660"/>
          </a:xfrm>
          <a:prstGeom prst="rect">
            <a:avLst/>
          </a:prstGeom>
          <a:noFill/>
        </p:spPr>
        <p:txBody>
          <a:bodyPr wrap="square" rtlCol="0">
            <a:spAutoFit/>
          </a:bodyPr>
          <a:lstStyle/>
          <a:p>
            <a:r>
              <a:rPr lang="en-US" sz="3200" dirty="0"/>
              <a:t>Loans</a:t>
            </a:r>
          </a:p>
          <a:p>
            <a:r>
              <a:rPr lang="en-US" sz="3200" dirty="0"/>
              <a:t>Work-Study</a:t>
            </a:r>
          </a:p>
          <a:p>
            <a:r>
              <a:rPr lang="en-US" sz="3200" dirty="0"/>
              <a:t>Grants &amp; Scholarships</a:t>
            </a:r>
          </a:p>
        </p:txBody>
      </p:sp>
    </p:spTree>
    <p:extLst>
      <p:ext uri="{BB962C8B-B14F-4D97-AF65-F5344CB8AC3E}">
        <p14:creationId xmlns:p14="http://schemas.microsoft.com/office/powerpoint/2010/main" val="138075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B8E4-856D-38F8-6EAB-D4192D80F22B}"/>
              </a:ext>
            </a:extLst>
          </p:cNvPr>
          <p:cNvSpPr>
            <a:spLocks noGrp="1"/>
          </p:cNvSpPr>
          <p:nvPr>
            <p:ph type="title"/>
          </p:nvPr>
        </p:nvSpPr>
        <p:spPr/>
        <p:txBody>
          <a:bodyPr/>
          <a:lstStyle/>
          <a:p>
            <a:r>
              <a:rPr lang="en-US" dirty="0"/>
              <a:t>Reporting the Aid</a:t>
            </a:r>
          </a:p>
        </p:txBody>
      </p:sp>
      <p:graphicFrame>
        <p:nvGraphicFramePr>
          <p:cNvPr id="5" name="Content Placeholder 4">
            <a:extLst>
              <a:ext uri="{FF2B5EF4-FFF2-40B4-BE49-F238E27FC236}">
                <a16:creationId xmlns:a16="http://schemas.microsoft.com/office/drawing/2014/main" id="{5F4021EB-FB65-9E8C-AF4E-5D626F0AD55B}"/>
              </a:ext>
            </a:extLst>
          </p:cNvPr>
          <p:cNvGraphicFramePr>
            <a:graphicFrameLocks noGrp="1"/>
          </p:cNvGraphicFramePr>
          <p:nvPr>
            <p:ph idx="1"/>
            <p:extLst>
              <p:ext uri="{D42A27DB-BD31-4B8C-83A1-F6EECF244321}">
                <p14:modId xmlns:p14="http://schemas.microsoft.com/office/powerpoint/2010/main" val="3047292696"/>
              </p:ext>
            </p:extLst>
          </p:nvPr>
        </p:nvGraphicFramePr>
        <p:xfrm>
          <a:off x="5248656" y="365125"/>
          <a:ext cx="6537957" cy="5591643"/>
        </p:xfrm>
        <a:graphic>
          <a:graphicData uri="http://schemas.openxmlformats.org/drawingml/2006/table">
            <a:tbl>
              <a:tblPr/>
              <a:tblGrid>
                <a:gridCol w="674338">
                  <a:extLst>
                    <a:ext uri="{9D8B030D-6E8A-4147-A177-3AD203B41FA5}">
                      <a16:colId xmlns:a16="http://schemas.microsoft.com/office/drawing/2014/main" val="3134259680"/>
                    </a:ext>
                  </a:extLst>
                </a:gridCol>
                <a:gridCol w="673334">
                  <a:extLst>
                    <a:ext uri="{9D8B030D-6E8A-4147-A177-3AD203B41FA5}">
                      <a16:colId xmlns:a16="http://schemas.microsoft.com/office/drawing/2014/main" val="2116655074"/>
                    </a:ext>
                  </a:extLst>
                </a:gridCol>
                <a:gridCol w="673334">
                  <a:extLst>
                    <a:ext uri="{9D8B030D-6E8A-4147-A177-3AD203B41FA5}">
                      <a16:colId xmlns:a16="http://schemas.microsoft.com/office/drawing/2014/main" val="1346489313"/>
                    </a:ext>
                  </a:extLst>
                </a:gridCol>
                <a:gridCol w="673334">
                  <a:extLst>
                    <a:ext uri="{9D8B030D-6E8A-4147-A177-3AD203B41FA5}">
                      <a16:colId xmlns:a16="http://schemas.microsoft.com/office/drawing/2014/main" val="3708029749"/>
                    </a:ext>
                  </a:extLst>
                </a:gridCol>
                <a:gridCol w="687362">
                  <a:extLst>
                    <a:ext uri="{9D8B030D-6E8A-4147-A177-3AD203B41FA5}">
                      <a16:colId xmlns:a16="http://schemas.microsoft.com/office/drawing/2014/main" val="2652440147"/>
                    </a:ext>
                  </a:extLst>
                </a:gridCol>
                <a:gridCol w="673334">
                  <a:extLst>
                    <a:ext uri="{9D8B030D-6E8A-4147-A177-3AD203B41FA5}">
                      <a16:colId xmlns:a16="http://schemas.microsoft.com/office/drawing/2014/main" val="923436119"/>
                    </a:ext>
                  </a:extLst>
                </a:gridCol>
                <a:gridCol w="995974">
                  <a:extLst>
                    <a:ext uri="{9D8B030D-6E8A-4147-A177-3AD203B41FA5}">
                      <a16:colId xmlns:a16="http://schemas.microsoft.com/office/drawing/2014/main" val="1695466094"/>
                    </a:ext>
                  </a:extLst>
                </a:gridCol>
                <a:gridCol w="1486947">
                  <a:extLst>
                    <a:ext uri="{9D8B030D-6E8A-4147-A177-3AD203B41FA5}">
                      <a16:colId xmlns:a16="http://schemas.microsoft.com/office/drawing/2014/main" val="3845396650"/>
                    </a:ext>
                  </a:extLst>
                </a:gridCol>
              </a:tblGrid>
              <a:tr h="151501">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a:solidFill>
                            <a:srgbClr val="000000"/>
                          </a:solidFill>
                          <a:effectLst/>
                          <a:latin typeface="Arial" panose="020B0604020202020204" pitchFamily="34" charset="0"/>
                        </a:rPr>
                        <a:t>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86284390"/>
                  </a:ext>
                </a:extLst>
              </a:tr>
              <a:tr h="143083">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federal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D"/>
                    </a:solidFill>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D"/>
                    </a:solidFill>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216344388"/>
                  </a:ext>
                </a:extLst>
              </a:tr>
              <a:tr h="151501">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D"/>
                    </a:solidFill>
                  </a:tcPr>
                </a:tc>
                <a:tc>
                  <a:txBody>
                    <a:bodyPr/>
                    <a:lstStyle/>
                    <a:p>
                      <a:pPr algn="l" fontAlgn="ctr"/>
                      <a:r>
                        <a:rPr lang="en-US" sz="900" b="0" i="0" u="none" strike="noStrike">
                          <a:solidFill>
                            <a:srgbClr val="000000"/>
                          </a:solidFill>
                          <a:effectLst/>
                          <a:latin typeface="Arial" panose="020B0604020202020204" pitchFamily="34" charset="0"/>
                        </a:rPr>
                        <a:t>grant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D"/>
                    </a:solidFill>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449354"/>
                  </a:ext>
                </a:extLst>
              </a:tr>
              <a:tr h="143083">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institution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D"/>
                    </a:solidFill>
                  </a:tcPr>
                </a:tc>
                <a:tc>
                  <a:txBody>
                    <a:bodyPr/>
                    <a:lstStyle/>
                    <a:p>
                      <a:pPr algn="l" fontAlgn="ctr"/>
                      <a:r>
                        <a:rPr lang="en-US" sz="900" b="0" i="0" u="none" strike="noStrike">
                          <a:solidFill>
                            <a:srgbClr val="000000"/>
                          </a:solidFill>
                          <a:effectLst/>
                          <a:latin typeface="Arial" panose="020B0604020202020204" pitchFamily="34" charset="0"/>
                        </a:rPr>
                        <a:t>loan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D"/>
                    </a:solidFill>
                  </a:tcPr>
                </a:tc>
                <a:tc rowSpan="2">
                  <a:txBody>
                    <a:bodyPr/>
                    <a:lstStyle/>
                    <a:p>
                      <a:pPr algn="ctr" fontAlgn="ctr"/>
                      <a:r>
                        <a:rPr lang="en-US" sz="900" b="1" i="0" u="none" strike="noStrike">
                          <a:solidFill>
                            <a:srgbClr val="000000"/>
                          </a:solidFill>
                          <a:effectLst/>
                          <a:latin typeface="Arial" panose="020B0604020202020204" pitchFamily="34" charset="0"/>
                        </a:rPr>
                        <a:t>Number</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of Awards</a:t>
                      </a:r>
                    </a:p>
                  </a:txBody>
                  <a:tcPr marL="159006" marR="159006" marT="79503" marB="795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a:solidFill>
                            <a:srgbClr val="000000"/>
                          </a:solidFill>
                          <a:effectLst/>
                          <a:latin typeface="Arial" panose="020B0604020202020204" pitchFamily="34" charset="0"/>
                        </a:rPr>
                        <a:t>Total</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Amount</a:t>
                      </a:r>
                    </a:p>
                  </a:txBody>
                  <a:tcPr marL="159006" marR="159006" marT="79503" marB="795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767378"/>
                  </a:ext>
                </a:extLst>
              </a:tr>
              <a:tr h="151501">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private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D"/>
                    </a:solidFill>
                  </a:tcPr>
                </a:tc>
                <a:tc>
                  <a:txBody>
                    <a:bodyPr/>
                    <a:lstStyle/>
                    <a:p>
                      <a:pPr algn="l" fontAlgn="ctr"/>
                      <a:r>
                        <a:rPr lang="en-US" sz="900" b="0" i="0" u="none" strike="noStrike">
                          <a:solidFill>
                            <a:srgbClr val="000000"/>
                          </a:solidFill>
                          <a:effectLst/>
                          <a:latin typeface="Arial" panose="020B0604020202020204" pitchFamily="34" charset="0"/>
                        </a:rPr>
                        <a:t>employment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87691877"/>
                  </a:ext>
                </a:extLst>
              </a:tr>
              <a:tr h="336667">
                <a:tc gridSpan="4">
                  <a:txBody>
                    <a:bodyPr/>
                    <a:lstStyle/>
                    <a:p>
                      <a:pPr algn="l" fontAlgn="b"/>
                      <a:r>
                        <a:rPr lang="en-US" sz="1000" b="1" i="0" u="none" strike="noStrike">
                          <a:solidFill>
                            <a:srgbClr val="000000"/>
                          </a:solidFill>
                          <a:effectLst/>
                          <a:latin typeface="Calibri" panose="020F0502020204030204" pitchFamily="34" charset="0"/>
                        </a:rPr>
                        <a:t>ACG</a:t>
                      </a:r>
                      <a:br>
                        <a:rPr lang="en-US" sz="12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(Academic Competitiveness Grant)</a:t>
                      </a:r>
                      <a:endParaRPr lang="en-US" sz="1200" b="0" i="0" u="none" strike="noStrike">
                        <a:solidFill>
                          <a:srgbClr val="000000"/>
                        </a:solidFill>
                        <a:effectLst/>
                        <a:latin typeface="Calibri" panose="020F0502020204030204" pitchFamily="34" charset="0"/>
                      </a:endParaRP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Fed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138295"/>
                  </a:ext>
                </a:extLst>
              </a:tr>
              <a:tr h="336667">
                <a:tc gridSpan="4">
                  <a:txBody>
                    <a:bodyPr/>
                    <a:lstStyle/>
                    <a:p>
                      <a:pPr algn="l" fontAlgn="b"/>
                      <a:r>
                        <a:rPr lang="en-US" sz="1000" b="1" i="0" u="none" strike="noStrike">
                          <a:solidFill>
                            <a:srgbClr val="000000"/>
                          </a:solidFill>
                          <a:effectLst/>
                          <a:latin typeface="Calibri" panose="020F0502020204030204" pitchFamily="34" charset="0"/>
                        </a:rPr>
                        <a:t>BIA</a:t>
                      </a:r>
                      <a:br>
                        <a:rPr lang="en-US" sz="12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(Bureau of Indian Affairs Grants)</a:t>
                      </a:r>
                      <a:endParaRPr lang="en-US" sz="1200" b="0" i="0" u="none" strike="noStrike">
                        <a:solidFill>
                          <a:srgbClr val="000000"/>
                        </a:solidFill>
                        <a:effectLst/>
                        <a:latin typeface="Calibri" panose="020F0502020204030204" pitchFamily="34" charset="0"/>
                      </a:endParaRP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Fed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814065"/>
                  </a:ext>
                </a:extLst>
              </a:tr>
              <a:tr h="223041">
                <a:tc gridSpan="4">
                  <a:txBody>
                    <a:bodyPr/>
                    <a:lstStyle/>
                    <a:p>
                      <a:pPr algn="l" fontAlgn="b"/>
                      <a:r>
                        <a:rPr lang="en-US" sz="1000" b="1" i="0" u="none" strike="noStrike">
                          <a:solidFill>
                            <a:srgbClr val="000000"/>
                          </a:solidFill>
                          <a:effectLst/>
                          <a:latin typeface="Calibri" panose="020F0502020204030204" pitchFamily="34" charset="0"/>
                        </a:rPr>
                        <a:t>Fed Work Study</a:t>
                      </a: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Fed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Work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440646"/>
                  </a:ext>
                </a:extLst>
              </a:tr>
              <a:tr h="311416">
                <a:tc gridSpan="4">
                  <a:txBody>
                    <a:bodyPr/>
                    <a:lstStyle/>
                    <a:p>
                      <a:pPr algn="l" fontAlgn="b"/>
                      <a:r>
                        <a:rPr lang="en-US" sz="1000" b="1" i="0" u="none" strike="noStrike">
                          <a:solidFill>
                            <a:srgbClr val="000000"/>
                          </a:solidFill>
                          <a:effectLst/>
                          <a:latin typeface="Calibri" panose="020F0502020204030204" pitchFamily="34" charset="0"/>
                        </a:rPr>
                        <a:t>Fund for WI Scholars</a:t>
                      </a:r>
                      <a:br>
                        <a:rPr lang="en-US" sz="1000" b="1"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(UW and Tech Only)</a:t>
                      </a:r>
                      <a:endParaRPr lang="en-US" sz="1000" b="1" i="0" u="none" strike="noStrike">
                        <a:solidFill>
                          <a:srgbClr val="000000"/>
                        </a:solidFill>
                        <a:effectLst/>
                        <a:latin typeface="Calibri" panose="020F0502020204030204" pitchFamily="34" charset="0"/>
                      </a:endParaRP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Pri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520215"/>
                  </a:ext>
                </a:extLst>
              </a:tr>
              <a:tr h="336667">
                <a:tc gridSpan="4">
                  <a:txBody>
                    <a:bodyPr/>
                    <a:lstStyle/>
                    <a:p>
                      <a:pPr algn="l" fontAlgn="b"/>
                      <a:r>
                        <a:rPr lang="en-US" sz="1000" b="1" i="0" u="none" strike="noStrike">
                          <a:solidFill>
                            <a:srgbClr val="000000"/>
                          </a:solidFill>
                          <a:effectLst/>
                          <a:latin typeface="Calibri" panose="020F0502020204030204" pitchFamily="34" charset="0"/>
                        </a:rPr>
                        <a:t>Lawton Grant</a:t>
                      </a:r>
                      <a:br>
                        <a:rPr lang="en-US" sz="1000" b="1"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(UW Only)</a:t>
                      </a:r>
                      <a:endParaRPr lang="en-US" sz="1000" b="1" i="0" u="none" strike="noStrike">
                        <a:solidFill>
                          <a:srgbClr val="000000"/>
                        </a:solidFill>
                        <a:effectLst/>
                        <a:latin typeface="Calibri" panose="020F0502020204030204" pitchFamily="34" charset="0"/>
                      </a:endParaRP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634378"/>
                  </a:ext>
                </a:extLst>
              </a:tr>
              <a:tr h="223041">
                <a:tc gridSpan="4">
                  <a:txBody>
                    <a:bodyPr/>
                    <a:lstStyle/>
                    <a:p>
                      <a:pPr algn="l" fontAlgn="b"/>
                      <a:r>
                        <a:rPr lang="en-US" sz="1000" b="1" i="0" u="none" strike="noStrike">
                          <a:solidFill>
                            <a:srgbClr val="000000"/>
                          </a:solidFill>
                          <a:effectLst/>
                          <a:latin typeface="Calibri" panose="020F0502020204030204" pitchFamily="34" charset="0"/>
                        </a:rPr>
                        <a:t>Need Based Inst Emp</a:t>
                      </a: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Inst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Emp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7809"/>
                  </a:ext>
                </a:extLst>
              </a:tr>
              <a:tr h="223041">
                <a:tc gridSpan="4">
                  <a:txBody>
                    <a:bodyPr/>
                    <a:lstStyle/>
                    <a:p>
                      <a:pPr algn="l" fontAlgn="b"/>
                      <a:r>
                        <a:rPr lang="en-US" sz="1000" b="1" i="0" u="none" strike="noStrike">
                          <a:solidFill>
                            <a:srgbClr val="000000"/>
                          </a:solidFill>
                          <a:effectLst/>
                          <a:latin typeface="Calibri" panose="020F0502020204030204" pitchFamily="34" charset="0"/>
                        </a:rPr>
                        <a:t>Need Based Inst Grants</a:t>
                      </a: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Inst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505980"/>
                  </a:ext>
                </a:extLst>
              </a:tr>
              <a:tr h="223041">
                <a:tc gridSpan="4">
                  <a:txBody>
                    <a:bodyPr/>
                    <a:lstStyle/>
                    <a:p>
                      <a:pPr algn="l" fontAlgn="b"/>
                      <a:r>
                        <a:rPr lang="en-US" sz="1000" b="1" i="0" u="none" strike="noStrike">
                          <a:solidFill>
                            <a:srgbClr val="000000"/>
                          </a:solidFill>
                          <a:effectLst/>
                          <a:latin typeface="Calibri" panose="020F0502020204030204" pitchFamily="34" charset="0"/>
                        </a:rPr>
                        <a:t>Need Based Inst Loans</a:t>
                      </a: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Inst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Loan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615528"/>
                  </a:ext>
                </a:extLst>
              </a:tr>
              <a:tr h="336667">
                <a:tc gridSpan="4">
                  <a:txBody>
                    <a:bodyPr/>
                    <a:lstStyle/>
                    <a:p>
                      <a:pPr algn="l" fontAlgn="b"/>
                      <a:r>
                        <a:rPr lang="en-US" sz="1000" b="1" i="0" u="none" strike="noStrike">
                          <a:solidFill>
                            <a:srgbClr val="000000"/>
                          </a:solidFill>
                          <a:effectLst/>
                          <a:latin typeface="Calibri" panose="020F0502020204030204" pitchFamily="34" charset="0"/>
                        </a:rPr>
                        <a:t>Need Based Private</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Grants / Scholarships</a:t>
                      </a: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Pri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996489"/>
                  </a:ext>
                </a:extLst>
              </a:tr>
              <a:tr h="223041">
                <a:tc gridSpan="4">
                  <a:txBody>
                    <a:bodyPr/>
                    <a:lstStyle/>
                    <a:p>
                      <a:pPr algn="l" fontAlgn="b"/>
                      <a:r>
                        <a:rPr lang="en-US" sz="1000" b="1" i="0" u="none" strike="noStrike">
                          <a:solidFill>
                            <a:srgbClr val="000000"/>
                          </a:solidFill>
                          <a:effectLst/>
                          <a:latin typeface="Calibri" panose="020F0502020204030204" pitchFamily="34" charset="0"/>
                        </a:rPr>
                        <a:t>Pell Grant</a:t>
                      </a: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Fed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988146"/>
                  </a:ext>
                </a:extLst>
              </a:tr>
              <a:tr h="345084">
                <a:tc gridSpan="4">
                  <a:txBody>
                    <a:bodyPr/>
                    <a:lstStyle/>
                    <a:p>
                      <a:pPr algn="l" fontAlgn="b"/>
                      <a:r>
                        <a:rPr lang="en-US" sz="1000" b="1" i="0" u="none" strike="noStrike">
                          <a:solidFill>
                            <a:srgbClr val="000000"/>
                          </a:solidFill>
                          <a:effectLst/>
                          <a:latin typeface="Calibri" panose="020F0502020204030204" pitchFamily="34" charset="0"/>
                        </a:rPr>
                        <a:t>Direct Subsidized Loan</a:t>
                      </a:r>
                      <a:br>
                        <a:rPr lang="en-US" sz="1000" b="1"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(Stafford)</a:t>
                      </a:r>
                      <a:endParaRPr lang="en-US" sz="1000" b="1" i="0" u="none" strike="noStrike">
                        <a:solidFill>
                          <a:srgbClr val="000000"/>
                        </a:solidFill>
                        <a:effectLst/>
                        <a:latin typeface="Calibri" panose="020F0502020204030204" pitchFamily="34" charset="0"/>
                      </a:endParaRP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Fed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Loan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350823"/>
                  </a:ext>
                </a:extLst>
              </a:tr>
              <a:tr h="336667">
                <a:tc gridSpan="4">
                  <a:txBody>
                    <a:bodyPr/>
                    <a:lstStyle/>
                    <a:p>
                      <a:pPr algn="l" fontAlgn="b"/>
                      <a:r>
                        <a:rPr lang="en-US" sz="1000" b="1" i="0" u="none" strike="noStrike" dirty="0">
                          <a:solidFill>
                            <a:srgbClr val="000000"/>
                          </a:solidFill>
                          <a:effectLst/>
                          <a:latin typeface="Calibri" panose="020F0502020204030204" pitchFamily="34" charset="0"/>
                        </a:rPr>
                        <a:t>SEOG</a:t>
                      </a:r>
                      <a:br>
                        <a:rPr lang="en-US" sz="12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(Supplemental Educational Opportunity Grant) </a:t>
                      </a:r>
                      <a:endParaRPr lang="en-US" sz="1200" b="0" i="0" u="none" strike="noStrike" dirty="0">
                        <a:solidFill>
                          <a:srgbClr val="000000"/>
                        </a:solidFill>
                        <a:effectLst/>
                        <a:latin typeface="Calibri" panose="020F0502020204030204" pitchFamily="34" charset="0"/>
                      </a:endParaRPr>
                    </a:p>
                  </a:txBody>
                  <a:tcPr marL="159006" marR="159006" marT="79503" marB="7950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Fed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646918"/>
                  </a:ext>
                </a:extLst>
              </a:tr>
            </a:tbl>
          </a:graphicData>
        </a:graphic>
      </p:graphicFrame>
      <p:sp>
        <p:nvSpPr>
          <p:cNvPr id="6" name="TextBox 5">
            <a:extLst>
              <a:ext uri="{FF2B5EF4-FFF2-40B4-BE49-F238E27FC236}">
                <a16:creationId xmlns:a16="http://schemas.microsoft.com/office/drawing/2014/main" id="{FC1AE457-E673-790C-49A6-8036C690A59B}"/>
              </a:ext>
            </a:extLst>
          </p:cNvPr>
          <p:cNvSpPr txBox="1"/>
          <p:nvPr/>
        </p:nvSpPr>
        <p:spPr>
          <a:xfrm>
            <a:off x="978408" y="1563624"/>
            <a:ext cx="4133088"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Numbers only</a:t>
            </a:r>
          </a:p>
          <a:p>
            <a:pPr marL="742950" lvl="1" indent="-285750">
              <a:lnSpc>
                <a:spcPct val="150000"/>
              </a:lnSpc>
              <a:buFont typeface="Arial" panose="020B0604020202020204" pitchFamily="34" charset="0"/>
              <a:buChar char="•"/>
            </a:pPr>
            <a:r>
              <a:rPr lang="en-US" dirty="0"/>
              <a:t>No Spaces </a:t>
            </a:r>
          </a:p>
          <a:p>
            <a:pPr marL="742950" lvl="1" indent="-285750">
              <a:lnSpc>
                <a:spcPct val="150000"/>
              </a:lnSpc>
              <a:buFont typeface="Arial" panose="020B0604020202020204" pitchFamily="34" charset="0"/>
              <a:buChar char="•"/>
            </a:pPr>
            <a:r>
              <a:rPr lang="en-US" dirty="0"/>
              <a:t>Do enter N/A</a:t>
            </a:r>
          </a:p>
          <a:p>
            <a:pPr marL="285750" indent="-285750">
              <a:lnSpc>
                <a:spcPct val="150000"/>
              </a:lnSpc>
              <a:buFont typeface="Arial" panose="020B0604020202020204" pitchFamily="34" charset="0"/>
              <a:buChar char="•"/>
            </a:pPr>
            <a:r>
              <a:rPr lang="en-US" dirty="0"/>
              <a:t>Do </a:t>
            </a:r>
            <a:r>
              <a:rPr lang="en-US" u="sng" dirty="0"/>
              <a:t>not</a:t>
            </a:r>
            <a:r>
              <a:rPr lang="en-US" dirty="0"/>
              <a:t> include aid administered by HEAB</a:t>
            </a:r>
          </a:p>
          <a:p>
            <a:pPr marL="285750" indent="-285750">
              <a:lnSpc>
                <a:spcPct val="150000"/>
              </a:lnSpc>
              <a:buFont typeface="Arial" panose="020B0604020202020204" pitchFamily="34" charset="0"/>
              <a:buChar char="•"/>
            </a:pPr>
            <a:r>
              <a:rPr lang="en-US" dirty="0"/>
              <a:t>Do include aid that your institution is required to match to HEAB award</a:t>
            </a:r>
          </a:p>
          <a:p>
            <a:pPr marL="742950" lvl="1" indent="-285750">
              <a:lnSpc>
                <a:spcPct val="150000"/>
              </a:lnSpc>
              <a:buFont typeface="Arial" panose="020B0604020202020204" pitchFamily="34" charset="0"/>
              <a:buChar char="•"/>
            </a:pPr>
            <a:r>
              <a:rPr lang="en-US" dirty="0"/>
              <a:t>AES</a:t>
            </a:r>
          </a:p>
          <a:p>
            <a:pPr marL="742950" lvl="1" indent="-285750">
              <a:lnSpc>
                <a:spcPct val="150000"/>
              </a:lnSpc>
              <a:buFont typeface="Arial" panose="020B0604020202020204" pitchFamily="34" charset="0"/>
              <a:buChar char="•"/>
            </a:pPr>
            <a:r>
              <a:rPr lang="en-US" dirty="0"/>
              <a:t>TES</a:t>
            </a:r>
          </a:p>
          <a:p>
            <a:pPr marL="742950" lvl="1" indent="-285750">
              <a:lnSpc>
                <a:spcPct val="150000"/>
              </a:lnSpc>
              <a:buFont typeface="Arial" panose="020B0604020202020204" pitchFamily="34" charset="0"/>
              <a:buChar char="•"/>
            </a:pPr>
            <a:r>
              <a:rPr lang="en-US" dirty="0"/>
              <a:t>Veterans Grant Private Non-Profit</a:t>
            </a:r>
          </a:p>
          <a:p>
            <a:pPr marL="742950" lvl="1" indent="-285750">
              <a:buFont typeface="Arial" panose="020B0604020202020204" pitchFamily="34" charset="0"/>
              <a:buChar char="•"/>
            </a:pPr>
            <a:endParaRPr lang="en-US" dirty="0"/>
          </a:p>
        </p:txBody>
      </p:sp>
      <p:cxnSp>
        <p:nvCxnSpPr>
          <p:cNvPr id="8" name="Straight Arrow Connector 7">
            <a:extLst>
              <a:ext uri="{FF2B5EF4-FFF2-40B4-BE49-F238E27FC236}">
                <a16:creationId xmlns:a16="http://schemas.microsoft.com/office/drawing/2014/main" id="{FAB378BA-9BC9-D513-CF32-138A855D14AA}"/>
              </a:ext>
            </a:extLst>
          </p:cNvPr>
          <p:cNvCxnSpPr/>
          <p:nvPr/>
        </p:nvCxnSpPr>
        <p:spPr>
          <a:xfrm>
            <a:off x="9793224" y="1371600"/>
            <a:ext cx="0" cy="43891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06DAA897-3065-3BE1-3543-D3AE24AFECE5}"/>
              </a:ext>
            </a:extLst>
          </p:cNvPr>
          <p:cNvCxnSpPr>
            <a:cxnSpLocks/>
          </p:cNvCxnSpPr>
          <p:nvPr/>
        </p:nvCxnSpPr>
        <p:spPr>
          <a:xfrm>
            <a:off x="11052048" y="1371600"/>
            <a:ext cx="0" cy="43891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196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4080-66A5-387F-FE02-D1B48E782EF0}"/>
              </a:ext>
            </a:extLst>
          </p:cNvPr>
          <p:cNvSpPr>
            <a:spLocks noGrp="1"/>
          </p:cNvSpPr>
          <p:nvPr>
            <p:ph type="title"/>
          </p:nvPr>
        </p:nvSpPr>
        <p:spPr/>
        <p:txBody>
          <a:bodyPr/>
          <a:lstStyle/>
          <a:p>
            <a:r>
              <a:rPr lang="en-US" dirty="0"/>
              <a:t>Aid not listed</a:t>
            </a:r>
          </a:p>
        </p:txBody>
      </p:sp>
      <p:graphicFrame>
        <p:nvGraphicFramePr>
          <p:cNvPr id="5" name="Content Placeholder 4">
            <a:extLst>
              <a:ext uri="{FF2B5EF4-FFF2-40B4-BE49-F238E27FC236}">
                <a16:creationId xmlns:a16="http://schemas.microsoft.com/office/drawing/2014/main" id="{A658C8AB-6D77-A774-3F2A-2FA5E28169AC}"/>
              </a:ext>
            </a:extLst>
          </p:cNvPr>
          <p:cNvGraphicFramePr>
            <a:graphicFrameLocks noGrp="1"/>
          </p:cNvGraphicFramePr>
          <p:nvPr>
            <p:ph idx="1"/>
            <p:extLst>
              <p:ext uri="{D42A27DB-BD31-4B8C-83A1-F6EECF244321}">
                <p14:modId xmlns:p14="http://schemas.microsoft.com/office/powerpoint/2010/main" val="2987167863"/>
              </p:ext>
            </p:extLst>
          </p:nvPr>
        </p:nvGraphicFramePr>
        <p:xfrm>
          <a:off x="4151884" y="773842"/>
          <a:ext cx="7485003" cy="1941923"/>
        </p:xfrm>
        <a:graphic>
          <a:graphicData uri="http://schemas.openxmlformats.org/drawingml/2006/table">
            <a:tbl>
              <a:tblPr/>
              <a:tblGrid>
                <a:gridCol w="2688718">
                  <a:extLst>
                    <a:ext uri="{9D8B030D-6E8A-4147-A177-3AD203B41FA5}">
                      <a16:colId xmlns:a16="http://schemas.microsoft.com/office/drawing/2014/main" val="3136570363"/>
                    </a:ext>
                  </a:extLst>
                </a:gridCol>
                <a:gridCol w="857730">
                  <a:extLst>
                    <a:ext uri="{9D8B030D-6E8A-4147-A177-3AD203B41FA5}">
                      <a16:colId xmlns:a16="http://schemas.microsoft.com/office/drawing/2014/main" val="501332346"/>
                    </a:ext>
                  </a:extLst>
                </a:gridCol>
                <a:gridCol w="840225">
                  <a:extLst>
                    <a:ext uri="{9D8B030D-6E8A-4147-A177-3AD203B41FA5}">
                      <a16:colId xmlns:a16="http://schemas.microsoft.com/office/drawing/2014/main" val="1082691349"/>
                    </a:ext>
                  </a:extLst>
                </a:gridCol>
                <a:gridCol w="1242833">
                  <a:extLst>
                    <a:ext uri="{9D8B030D-6E8A-4147-A177-3AD203B41FA5}">
                      <a16:colId xmlns:a16="http://schemas.microsoft.com/office/drawing/2014/main" val="2320985229"/>
                    </a:ext>
                  </a:extLst>
                </a:gridCol>
                <a:gridCol w="1855497">
                  <a:extLst>
                    <a:ext uri="{9D8B030D-6E8A-4147-A177-3AD203B41FA5}">
                      <a16:colId xmlns:a16="http://schemas.microsoft.com/office/drawing/2014/main" val="3544515669"/>
                    </a:ext>
                  </a:extLst>
                </a:gridCol>
              </a:tblGrid>
              <a:tr h="231296">
                <a:tc>
                  <a:txBody>
                    <a:bodyPr/>
                    <a:lstStyle/>
                    <a:p>
                      <a:pPr algn="l" fontAlgn="b"/>
                      <a:r>
                        <a:rPr lang="en-US" sz="1000" b="0" i="0" u="none" strike="noStrike">
                          <a:solidFill>
                            <a:srgbClr val="000000"/>
                          </a:solidFill>
                          <a:effectLst/>
                          <a:latin typeface="Calibri" panose="020F0502020204030204" pitchFamily="34" charset="0"/>
                        </a:rPr>
                        <a:t>Write in Award Type and indicate Source and Type.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09254230"/>
                  </a:ext>
                </a:extLst>
              </a:tr>
              <a:tr h="322851">
                <a:tc>
                  <a:txBody>
                    <a:bodyPr/>
                    <a:lstStyle/>
                    <a:p>
                      <a:pPr algn="ctr" fontAlgn="ctr"/>
                      <a:r>
                        <a:rPr lang="en-US" sz="1000" b="0" i="0" u="none" strike="noStrike">
                          <a:solidFill>
                            <a:srgbClr val="000000"/>
                          </a:solidFill>
                          <a:effectLst/>
                          <a:latin typeface="Arial" panose="020B0604020202020204" pitchFamily="34" charset="0"/>
                        </a:rPr>
                        <a:t>Award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Arial" panose="020B0604020202020204" pitchFamily="34" charset="0"/>
                        </a:rPr>
                        <a:t>Souce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Arial" panose="020B0604020202020204" pitchFamily="34" charset="0"/>
                        </a:rPr>
                        <a:t>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Arial" panose="020B0604020202020204" pitchFamily="34" charset="0"/>
                        </a:rPr>
                        <a:t>Number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of Awards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Arial" panose="020B0604020202020204" pitchFamily="34" charset="0"/>
                        </a:rPr>
                        <a:t> 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Amount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08319304"/>
                  </a:ext>
                </a:extLst>
              </a:tr>
              <a:tr h="231296">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467125"/>
                  </a:ext>
                </a:extLst>
              </a:tr>
              <a:tr h="231296">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986824"/>
                  </a:ext>
                </a:extLst>
              </a:tr>
              <a:tr h="231296">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736079"/>
                  </a:ext>
                </a:extLst>
              </a:tr>
              <a:tr h="231296">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44959"/>
                  </a:ext>
                </a:extLst>
              </a:tr>
              <a:tr h="231296">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763602"/>
                  </a:ext>
                </a:extLst>
              </a:tr>
              <a:tr h="231296">
                <a:tc>
                  <a:txBody>
                    <a:bodyPr/>
                    <a:lstStyle/>
                    <a:p>
                      <a:pPr algn="ctr" fontAlgn="ctr"/>
                      <a:r>
                        <a:rPr lang="en-US" sz="1100" b="0"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79338737"/>
                  </a:ext>
                </a:extLst>
              </a:tr>
            </a:tbl>
          </a:graphicData>
        </a:graphic>
      </p:graphicFrame>
      <p:sp>
        <p:nvSpPr>
          <p:cNvPr id="6" name="TextBox 5">
            <a:extLst>
              <a:ext uri="{FF2B5EF4-FFF2-40B4-BE49-F238E27FC236}">
                <a16:creationId xmlns:a16="http://schemas.microsoft.com/office/drawing/2014/main" id="{AB18D228-A905-0BAF-8984-8FAF95D2C2B8}"/>
              </a:ext>
            </a:extLst>
          </p:cNvPr>
          <p:cNvSpPr txBox="1"/>
          <p:nvPr/>
        </p:nvSpPr>
        <p:spPr>
          <a:xfrm>
            <a:off x="969264" y="1690688"/>
            <a:ext cx="3182620" cy="4524315"/>
          </a:xfrm>
          <a:prstGeom prst="rect">
            <a:avLst/>
          </a:prstGeom>
          <a:noFill/>
        </p:spPr>
        <p:txBody>
          <a:bodyPr wrap="square" rtlCol="0">
            <a:spAutoFit/>
          </a:bodyPr>
          <a:lstStyle/>
          <a:p>
            <a:r>
              <a:rPr lang="en-US" dirty="0"/>
              <a:t>Each Aid section has a “Write in” section:</a:t>
            </a:r>
          </a:p>
          <a:p>
            <a:pPr marL="285750" indent="-285750">
              <a:buFont typeface="Arial" panose="020B0604020202020204" pitchFamily="34" charset="0"/>
              <a:buChar char="•"/>
            </a:pPr>
            <a:r>
              <a:rPr lang="en-US" dirty="0"/>
              <a:t>List Source</a:t>
            </a:r>
          </a:p>
          <a:p>
            <a:r>
              <a:rPr lang="en-US" sz="1800" dirty="0"/>
              <a:t>	Federal </a:t>
            </a:r>
          </a:p>
          <a:p>
            <a:r>
              <a:rPr lang="en-US" sz="1800" dirty="0"/>
              <a:t>	State</a:t>
            </a:r>
          </a:p>
          <a:p>
            <a:r>
              <a:rPr lang="en-US" sz="1800" dirty="0"/>
              <a:t>	Institutional</a:t>
            </a:r>
          </a:p>
          <a:p>
            <a:r>
              <a:rPr lang="en-US" sz="1800" dirty="0"/>
              <a:t>	Private</a:t>
            </a:r>
          </a:p>
          <a:p>
            <a:pPr marL="285750" indent="-285750">
              <a:buFont typeface="Arial" panose="020B0604020202020204" pitchFamily="34" charset="0"/>
              <a:buChar char="•"/>
            </a:pPr>
            <a:r>
              <a:rPr lang="en-US" dirty="0"/>
              <a:t>List Type</a:t>
            </a:r>
          </a:p>
          <a:p>
            <a:r>
              <a:rPr lang="en-US" sz="1800" dirty="0"/>
              <a:t>	Loans</a:t>
            </a:r>
          </a:p>
          <a:p>
            <a:r>
              <a:rPr lang="en-US" sz="1800" dirty="0"/>
              <a:t>	Work-Study</a:t>
            </a:r>
          </a:p>
          <a:p>
            <a:r>
              <a:rPr lang="en-US" sz="1800" dirty="0"/>
              <a:t>	Grants &amp; 	Scholarships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0CEEA96-A2C7-4426-C00F-63BEB5BB1378}"/>
              </a:ext>
            </a:extLst>
          </p:cNvPr>
          <p:cNvSpPr txBox="1"/>
          <p:nvPr/>
        </p:nvSpPr>
        <p:spPr>
          <a:xfrm>
            <a:off x="5175504" y="3355848"/>
            <a:ext cx="5614416" cy="923330"/>
          </a:xfrm>
          <a:prstGeom prst="rect">
            <a:avLst/>
          </a:prstGeom>
          <a:noFill/>
        </p:spPr>
        <p:txBody>
          <a:bodyPr wrap="square" rtlCol="0">
            <a:spAutoFit/>
          </a:bodyPr>
          <a:lstStyle/>
          <a:p>
            <a:r>
              <a:rPr lang="en-US" dirty="0"/>
              <a:t>What if I don’t know the Source or Type?</a:t>
            </a:r>
          </a:p>
          <a:p>
            <a:endParaRPr lang="en-US" dirty="0"/>
          </a:p>
          <a:p>
            <a:pPr algn="ctr"/>
            <a:r>
              <a:rPr lang="en-US" dirty="0"/>
              <a:t>HEAB can help!</a:t>
            </a:r>
          </a:p>
        </p:txBody>
      </p:sp>
      <p:sp>
        <p:nvSpPr>
          <p:cNvPr id="8" name="TextBox 7">
            <a:extLst>
              <a:ext uri="{FF2B5EF4-FFF2-40B4-BE49-F238E27FC236}">
                <a16:creationId xmlns:a16="http://schemas.microsoft.com/office/drawing/2014/main" id="{EDBA754C-AEFE-015A-273E-14B617191282}"/>
              </a:ext>
            </a:extLst>
          </p:cNvPr>
          <p:cNvSpPr txBox="1"/>
          <p:nvPr/>
        </p:nvSpPr>
        <p:spPr>
          <a:xfrm>
            <a:off x="8403336" y="5318700"/>
            <a:ext cx="3483864"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b="1" dirty="0">
                <a:solidFill>
                  <a:srgbClr val="0070C0"/>
                </a:solidFill>
              </a:rPr>
              <a:t>QUESTIONS?</a:t>
            </a:r>
          </a:p>
        </p:txBody>
      </p:sp>
    </p:spTree>
    <p:extLst>
      <p:ext uri="{BB962C8B-B14F-4D97-AF65-F5344CB8AC3E}">
        <p14:creationId xmlns:p14="http://schemas.microsoft.com/office/powerpoint/2010/main" val="19457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anim calcmode="lin" valueType="num">
                                      <p:cBhvr>
                                        <p:cTn id="42" dur="2000" fill="hold"/>
                                        <p:tgtEl>
                                          <p:spTgt spid="8"/>
                                        </p:tgtEl>
                                        <p:attrNameLst>
                                          <p:attrName>ppt_w</p:attrName>
                                        </p:attrNameLst>
                                      </p:cBhvr>
                                      <p:tavLst>
                                        <p:tav tm="0" fmla="#ppt_w*sin(2.5*pi*$)">
                                          <p:val>
                                            <p:fltVal val="0"/>
                                          </p:val>
                                        </p:tav>
                                        <p:tav tm="100000">
                                          <p:val>
                                            <p:fltVal val="1"/>
                                          </p:val>
                                        </p:tav>
                                      </p:tavLst>
                                    </p:anim>
                                    <p:anim calcmode="lin" valueType="num">
                                      <p:cBhvr>
                                        <p:cTn id="4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6AC0-4A4F-1D87-D605-B3F357888BB4}"/>
              </a:ext>
            </a:extLst>
          </p:cNvPr>
          <p:cNvSpPr>
            <a:spLocks noGrp="1"/>
          </p:cNvSpPr>
          <p:nvPr>
            <p:ph type="title"/>
          </p:nvPr>
        </p:nvSpPr>
        <p:spPr/>
        <p:txBody>
          <a:bodyPr/>
          <a:lstStyle/>
          <a:p>
            <a:r>
              <a:rPr lang="en-US" dirty="0"/>
              <a:t>Non-Aid utilized to fulfill EFC … 3(c)</a:t>
            </a:r>
          </a:p>
        </p:txBody>
      </p:sp>
      <p:sp>
        <p:nvSpPr>
          <p:cNvPr id="3" name="Content Placeholder 2">
            <a:extLst>
              <a:ext uri="{FF2B5EF4-FFF2-40B4-BE49-F238E27FC236}">
                <a16:creationId xmlns:a16="http://schemas.microsoft.com/office/drawing/2014/main" id="{2A7F2498-6499-D5B8-0F5C-4C2E5D704061}"/>
              </a:ext>
            </a:extLst>
          </p:cNvPr>
          <p:cNvSpPr>
            <a:spLocks noGrp="1"/>
          </p:cNvSpPr>
          <p:nvPr>
            <p:ph idx="1"/>
          </p:nvPr>
        </p:nvSpPr>
        <p:spPr>
          <a:xfrm>
            <a:off x="838200" y="1825625"/>
            <a:ext cx="10515600" cy="3720410"/>
          </a:xfrm>
        </p:spPr>
        <p:txBody>
          <a:bodyPr>
            <a:normAutofit/>
          </a:bodyPr>
          <a:lstStyle/>
          <a:p>
            <a:pPr marL="0" indent="0">
              <a:buNone/>
            </a:pPr>
            <a:r>
              <a:rPr lang="en-US" dirty="0"/>
              <a:t>The utilization of non-need aid to fulfill or supplement EFC produces skewed WISSIS reporting.  </a:t>
            </a:r>
          </a:p>
          <a:p>
            <a:pPr marL="0" indent="0">
              <a:buNone/>
            </a:pPr>
            <a:r>
              <a:rPr lang="en-US" dirty="0"/>
              <a:t>Check the Box:</a:t>
            </a:r>
          </a:p>
          <a:p>
            <a:r>
              <a:rPr lang="en-US" dirty="0"/>
              <a:t>Not Collected</a:t>
            </a:r>
          </a:p>
          <a:p>
            <a:r>
              <a:rPr lang="en-US" dirty="0"/>
              <a:t>Estimate %</a:t>
            </a:r>
          </a:p>
          <a:p>
            <a:r>
              <a:rPr lang="en-US" dirty="0"/>
              <a:t>Collected</a:t>
            </a:r>
          </a:p>
          <a:p>
            <a:pPr marL="0" indent="0">
              <a:buNone/>
            </a:pPr>
            <a:endParaRPr lang="en-US" dirty="0"/>
          </a:p>
        </p:txBody>
      </p:sp>
      <p:graphicFrame>
        <p:nvGraphicFramePr>
          <p:cNvPr id="4" name="Table 3">
            <a:extLst>
              <a:ext uri="{FF2B5EF4-FFF2-40B4-BE49-F238E27FC236}">
                <a16:creationId xmlns:a16="http://schemas.microsoft.com/office/drawing/2014/main" id="{2A786675-E260-1DD2-15A1-A1D9C72FFA48}"/>
              </a:ext>
            </a:extLst>
          </p:cNvPr>
          <p:cNvGraphicFramePr>
            <a:graphicFrameLocks noGrp="1"/>
          </p:cNvGraphicFramePr>
          <p:nvPr/>
        </p:nvGraphicFramePr>
        <p:xfrm>
          <a:off x="3136900" y="-11288713"/>
          <a:ext cx="5918200" cy="21336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949574151"/>
                    </a:ext>
                  </a:extLst>
                </a:gridCol>
                <a:gridCol w="609600">
                  <a:extLst>
                    <a:ext uri="{9D8B030D-6E8A-4147-A177-3AD203B41FA5}">
                      <a16:colId xmlns:a16="http://schemas.microsoft.com/office/drawing/2014/main" val="4182429977"/>
                    </a:ext>
                  </a:extLst>
                </a:gridCol>
                <a:gridCol w="609600">
                  <a:extLst>
                    <a:ext uri="{9D8B030D-6E8A-4147-A177-3AD203B41FA5}">
                      <a16:colId xmlns:a16="http://schemas.microsoft.com/office/drawing/2014/main" val="780734116"/>
                    </a:ext>
                  </a:extLst>
                </a:gridCol>
                <a:gridCol w="609600">
                  <a:extLst>
                    <a:ext uri="{9D8B030D-6E8A-4147-A177-3AD203B41FA5}">
                      <a16:colId xmlns:a16="http://schemas.microsoft.com/office/drawing/2014/main" val="424010441"/>
                    </a:ext>
                  </a:extLst>
                </a:gridCol>
                <a:gridCol w="622300">
                  <a:extLst>
                    <a:ext uri="{9D8B030D-6E8A-4147-A177-3AD203B41FA5}">
                      <a16:colId xmlns:a16="http://schemas.microsoft.com/office/drawing/2014/main" val="1622983402"/>
                    </a:ext>
                  </a:extLst>
                </a:gridCol>
                <a:gridCol w="609600">
                  <a:extLst>
                    <a:ext uri="{9D8B030D-6E8A-4147-A177-3AD203B41FA5}">
                      <a16:colId xmlns:a16="http://schemas.microsoft.com/office/drawing/2014/main" val="3835995782"/>
                    </a:ext>
                  </a:extLst>
                </a:gridCol>
                <a:gridCol w="901700">
                  <a:extLst>
                    <a:ext uri="{9D8B030D-6E8A-4147-A177-3AD203B41FA5}">
                      <a16:colId xmlns:a16="http://schemas.microsoft.com/office/drawing/2014/main" val="1325851753"/>
                    </a:ext>
                  </a:extLst>
                </a:gridCol>
                <a:gridCol w="1346200">
                  <a:extLst>
                    <a:ext uri="{9D8B030D-6E8A-4147-A177-3AD203B41FA5}">
                      <a16:colId xmlns:a16="http://schemas.microsoft.com/office/drawing/2014/main" val="3280832415"/>
                    </a:ext>
                  </a:extLst>
                </a:gridCol>
              </a:tblGrid>
              <a:tr h="200025">
                <a:tc>
                  <a:txBody>
                    <a:bodyPr/>
                    <a:lstStyle/>
                    <a:p>
                      <a:pPr algn="l" fontAlgn="b"/>
                      <a:r>
                        <a:rPr lang="en-US" sz="9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900" u="none" strike="noStrike">
                          <a:effectLst/>
                        </a:rPr>
                        <a:t>This information is not collected.</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507078431"/>
                  </a:ext>
                </a:extLst>
              </a:tr>
              <a:tr h="32385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gridSpan="7">
                  <a:txBody>
                    <a:bodyPr/>
                    <a:lstStyle/>
                    <a:p>
                      <a:pPr algn="l" fontAlgn="ctr"/>
                      <a:r>
                        <a:rPr lang="en-US" sz="900" u="none" strike="noStrike">
                          <a:effectLst/>
                        </a:rPr>
                        <a:t>Although this information is not collected, the estimated number of Wisconsin resident students who utilize some non-need aid to fulfill EFC: </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640616"/>
                  </a:ext>
                </a:extLst>
              </a:tr>
              <a:tr h="20955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95576282"/>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Number</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Total</a:t>
                      </a:r>
                      <a:endParaRPr lang="en-US" sz="9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51745513"/>
                  </a:ext>
                </a:extLst>
              </a:tr>
              <a:tr h="200025">
                <a:tc>
                  <a:txBody>
                    <a:bodyPr/>
                    <a:lstStyle/>
                    <a:p>
                      <a:pPr algn="l" fontAlgn="b"/>
                      <a:r>
                        <a:rPr lang="en-US" sz="9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gridSpan="5">
                  <a:txBody>
                    <a:bodyPr/>
                    <a:lstStyle/>
                    <a:p>
                      <a:pPr algn="l" fontAlgn="ctr"/>
                      <a:r>
                        <a:rPr lang="en-US" sz="900" u="none" strike="noStrike">
                          <a:effectLst/>
                        </a:rPr>
                        <a:t>This information is collected (add additional aid types as needed): </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u="none" strike="noStrike">
                          <a:effectLst/>
                        </a:rPr>
                        <a:t>of Awards</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Amount</a:t>
                      </a:r>
                      <a:endParaRPr lang="en-US" sz="9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19614700"/>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900" u="none" strike="noStrike">
                          <a:effectLst/>
                        </a:rPr>
                        <a:t>Alternate Loans</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39336259"/>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900" u="none" strike="noStrike">
                          <a:effectLst/>
                        </a:rPr>
                        <a:t>PLUS Loans</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77770247"/>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23715574"/>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58409487"/>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TOTALS:</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US" sz="800" u="none" strike="noStrike">
                          <a:effectLst/>
                        </a:rPr>
                        <a:t>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US" sz="800" u="none" strike="noStrike" dirty="0">
                          <a:effectLst/>
                        </a:rPr>
                        <a:t>$0</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52075985"/>
                  </a:ext>
                </a:extLst>
              </a:tr>
            </a:tbl>
          </a:graphicData>
        </a:graphic>
      </p:graphicFrame>
      <p:pic>
        <p:nvPicPr>
          <p:cNvPr id="5"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17019588"/>
            <a:ext cx="220663" cy="206375"/>
          </a:xfrm>
          <a:prstGeom prst="rect">
            <a:avLst/>
          </a:prstGeom>
        </p:spPr>
      </p:pic>
      <p:pic>
        <p:nvPicPr>
          <p:cNvPr id="6"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17218025"/>
            <a:ext cx="220663" cy="212725"/>
          </a:xfrm>
          <a:prstGeom prst="rect">
            <a:avLst/>
          </a:prstGeom>
        </p:spPr>
      </p:pic>
      <p:pic>
        <p:nvPicPr>
          <p:cNvPr id="7"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17941925"/>
            <a:ext cx="220663" cy="204788"/>
          </a:xfrm>
          <a:prstGeom prst="rect">
            <a:avLst/>
          </a:prstGeom>
        </p:spPr>
      </p:pic>
      <p:pic>
        <p:nvPicPr>
          <p:cNvPr id="6148" name="Picture 4">
            <a:extLst>
              <a:ext uri="{FF2B5EF4-FFF2-40B4-BE49-F238E27FC236}">
                <a16:creationId xmlns:a16="http://schemas.microsoft.com/office/drawing/2014/main" id="{2CD84C4B-9CBC-3BFC-42E9-4A673C6215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11288713"/>
            <a:ext cx="228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FC7C98E7-7C1A-0EE6-043F-2ECE75DDB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1128871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90C798A-F607-BDA9-F873-335B17F8FF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900" y="-11288713"/>
            <a:ext cx="228600" cy="219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8C11D37E-1A0D-3461-2835-33849A000289}"/>
              </a:ext>
            </a:extLst>
          </p:cNvPr>
          <p:cNvGraphicFramePr>
            <a:graphicFrameLocks noGrp="1"/>
          </p:cNvGraphicFramePr>
          <p:nvPr/>
        </p:nvGraphicFramePr>
        <p:xfrm>
          <a:off x="3136900" y="-11288713"/>
          <a:ext cx="5918200" cy="21336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164306228"/>
                    </a:ext>
                  </a:extLst>
                </a:gridCol>
                <a:gridCol w="609600">
                  <a:extLst>
                    <a:ext uri="{9D8B030D-6E8A-4147-A177-3AD203B41FA5}">
                      <a16:colId xmlns:a16="http://schemas.microsoft.com/office/drawing/2014/main" val="368522605"/>
                    </a:ext>
                  </a:extLst>
                </a:gridCol>
                <a:gridCol w="609600">
                  <a:extLst>
                    <a:ext uri="{9D8B030D-6E8A-4147-A177-3AD203B41FA5}">
                      <a16:colId xmlns:a16="http://schemas.microsoft.com/office/drawing/2014/main" val="3682503325"/>
                    </a:ext>
                  </a:extLst>
                </a:gridCol>
                <a:gridCol w="609600">
                  <a:extLst>
                    <a:ext uri="{9D8B030D-6E8A-4147-A177-3AD203B41FA5}">
                      <a16:colId xmlns:a16="http://schemas.microsoft.com/office/drawing/2014/main" val="2553662261"/>
                    </a:ext>
                  </a:extLst>
                </a:gridCol>
                <a:gridCol w="622300">
                  <a:extLst>
                    <a:ext uri="{9D8B030D-6E8A-4147-A177-3AD203B41FA5}">
                      <a16:colId xmlns:a16="http://schemas.microsoft.com/office/drawing/2014/main" val="807445563"/>
                    </a:ext>
                  </a:extLst>
                </a:gridCol>
                <a:gridCol w="609600">
                  <a:extLst>
                    <a:ext uri="{9D8B030D-6E8A-4147-A177-3AD203B41FA5}">
                      <a16:colId xmlns:a16="http://schemas.microsoft.com/office/drawing/2014/main" val="622649208"/>
                    </a:ext>
                  </a:extLst>
                </a:gridCol>
                <a:gridCol w="901700">
                  <a:extLst>
                    <a:ext uri="{9D8B030D-6E8A-4147-A177-3AD203B41FA5}">
                      <a16:colId xmlns:a16="http://schemas.microsoft.com/office/drawing/2014/main" val="1105978007"/>
                    </a:ext>
                  </a:extLst>
                </a:gridCol>
                <a:gridCol w="1346200">
                  <a:extLst>
                    <a:ext uri="{9D8B030D-6E8A-4147-A177-3AD203B41FA5}">
                      <a16:colId xmlns:a16="http://schemas.microsoft.com/office/drawing/2014/main" val="540857600"/>
                    </a:ext>
                  </a:extLst>
                </a:gridCol>
              </a:tblGrid>
              <a:tr h="200025">
                <a:tc>
                  <a:txBody>
                    <a:bodyPr/>
                    <a:lstStyle/>
                    <a:p>
                      <a:pPr algn="l" fontAlgn="b"/>
                      <a:r>
                        <a:rPr lang="en-US" sz="9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900" u="none" strike="noStrike">
                          <a:effectLst/>
                        </a:rPr>
                        <a:t>This information is not collected.</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55151756"/>
                  </a:ext>
                </a:extLst>
              </a:tr>
              <a:tr h="32385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gridSpan="7">
                  <a:txBody>
                    <a:bodyPr/>
                    <a:lstStyle/>
                    <a:p>
                      <a:pPr algn="l" fontAlgn="ctr"/>
                      <a:r>
                        <a:rPr lang="en-US" sz="900" u="none" strike="noStrike">
                          <a:effectLst/>
                        </a:rPr>
                        <a:t>Although this information is not collected, the estimated number of Wisconsin resident students who utilize some non-need aid to fulfill EFC: </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4564372"/>
                  </a:ext>
                </a:extLst>
              </a:tr>
              <a:tr h="20955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43422805"/>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Number</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Total</a:t>
                      </a:r>
                      <a:endParaRPr lang="en-US" sz="9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15266045"/>
                  </a:ext>
                </a:extLst>
              </a:tr>
              <a:tr h="200025">
                <a:tc>
                  <a:txBody>
                    <a:bodyPr/>
                    <a:lstStyle/>
                    <a:p>
                      <a:pPr algn="l" fontAlgn="b"/>
                      <a:r>
                        <a:rPr lang="en-US" sz="9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gridSpan="5">
                  <a:txBody>
                    <a:bodyPr/>
                    <a:lstStyle/>
                    <a:p>
                      <a:pPr algn="l" fontAlgn="ctr"/>
                      <a:r>
                        <a:rPr lang="en-US" sz="900" u="none" strike="noStrike">
                          <a:effectLst/>
                        </a:rPr>
                        <a:t>This information is collected (add additional aid types as needed): </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u="none" strike="noStrike">
                          <a:effectLst/>
                        </a:rPr>
                        <a:t>of Awards</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Amount</a:t>
                      </a:r>
                      <a:endParaRPr lang="en-US" sz="9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611364948"/>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900" u="none" strike="noStrike">
                          <a:effectLst/>
                        </a:rPr>
                        <a:t>Alternate Loans</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83172002"/>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900" u="none" strike="noStrike">
                          <a:effectLst/>
                        </a:rPr>
                        <a:t>PLUS Loans</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86890264"/>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55349790"/>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61937560"/>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TOTALS:</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US" sz="800" u="none" strike="noStrike">
                          <a:effectLst/>
                        </a:rPr>
                        <a:t>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US" sz="800" u="none" strike="noStrike" dirty="0">
                          <a:effectLst/>
                        </a:rPr>
                        <a:t>$0</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27199731"/>
                  </a:ext>
                </a:extLst>
              </a:tr>
            </a:tbl>
          </a:graphicData>
        </a:graphic>
      </p:graphicFrame>
      <p:pic>
        <p:nvPicPr>
          <p:cNvPr id="9"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17019588"/>
            <a:ext cx="220663" cy="206375"/>
          </a:xfrm>
          <a:prstGeom prst="rect">
            <a:avLst/>
          </a:prstGeom>
        </p:spPr>
      </p:pic>
      <p:pic>
        <p:nvPicPr>
          <p:cNvPr id="10"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17218025"/>
            <a:ext cx="220663" cy="212725"/>
          </a:xfrm>
          <a:prstGeom prst="rect">
            <a:avLst/>
          </a:prstGeom>
        </p:spPr>
      </p:pic>
      <p:pic>
        <p:nvPicPr>
          <p:cNvPr id="11"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17941925"/>
            <a:ext cx="220663" cy="204788"/>
          </a:xfrm>
          <a:prstGeom prst="rect">
            <a:avLst/>
          </a:prstGeom>
        </p:spPr>
      </p:pic>
      <p:pic>
        <p:nvPicPr>
          <p:cNvPr id="6154" name="Picture 10">
            <a:extLst>
              <a:ext uri="{FF2B5EF4-FFF2-40B4-BE49-F238E27FC236}">
                <a16:creationId xmlns:a16="http://schemas.microsoft.com/office/drawing/2014/main" id="{C0B77A58-9A76-963B-5FC7-9DDBE8448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11288713"/>
            <a:ext cx="228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a:extLst>
              <a:ext uri="{FF2B5EF4-FFF2-40B4-BE49-F238E27FC236}">
                <a16:creationId xmlns:a16="http://schemas.microsoft.com/office/drawing/2014/main" id="{5BED4B55-345F-DBC0-BC74-D7CC310E06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1128871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31AD7F94-0AF1-5EE3-6DB0-C4F596D97F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900" y="-11288713"/>
            <a:ext cx="2286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4"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815975" y="28308300"/>
            <a:ext cx="220663" cy="206375"/>
          </a:xfrm>
          <a:prstGeom prst="rect">
            <a:avLst/>
          </a:prstGeom>
        </p:spPr>
      </p:pic>
      <p:pic>
        <p:nvPicPr>
          <p:cNvPr id="15"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815975" y="28506738"/>
            <a:ext cx="220663" cy="212725"/>
          </a:xfrm>
          <a:prstGeom prst="rect">
            <a:avLst/>
          </a:prstGeom>
        </p:spPr>
      </p:pic>
      <p:pic>
        <p:nvPicPr>
          <p:cNvPr id="16"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815975" y="29230638"/>
            <a:ext cx="220663" cy="204787"/>
          </a:xfrm>
          <a:prstGeom prst="rect">
            <a:avLst/>
          </a:prstGeom>
        </p:spPr>
      </p:pic>
      <p:graphicFrame>
        <p:nvGraphicFramePr>
          <p:cNvPr id="22" name="Table 21">
            <a:extLst>
              <a:ext uri="{FF2B5EF4-FFF2-40B4-BE49-F238E27FC236}">
                <a16:creationId xmlns:a16="http://schemas.microsoft.com/office/drawing/2014/main" id="{DE424327-4C29-BE82-F2DE-67967A06DC33}"/>
              </a:ext>
            </a:extLst>
          </p:cNvPr>
          <p:cNvGraphicFramePr>
            <a:graphicFrameLocks noGrp="1"/>
          </p:cNvGraphicFramePr>
          <p:nvPr/>
        </p:nvGraphicFramePr>
        <p:xfrm>
          <a:off x="3136900" y="-11288713"/>
          <a:ext cx="5918200" cy="21336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323292797"/>
                    </a:ext>
                  </a:extLst>
                </a:gridCol>
                <a:gridCol w="609600">
                  <a:extLst>
                    <a:ext uri="{9D8B030D-6E8A-4147-A177-3AD203B41FA5}">
                      <a16:colId xmlns:a16="http://schemas.microsoft.com/office/drawing/2014/main" val="3032876023"/>
                    </a:ext>
                  </a:extLst>
                </a:gridCol>
                <a:gridCol w="609600">
                  <a:extLst>
                    <a:ext uri="{9D8B030D-6E8A-4147-A177-3AD203B41FA5}">
                      <a16:colId xmlns:a16="http://schemas.microsoft.com/office/drawing/2014/main" val="3700279511"/>
                    </a:ext>
                  </a:extLst>
                </a:gridCol>
                <a:gridCol w="609600">
                  <a:extLst>
                    <a:ext uri="{9D8B030D-6E8A-4147-A177-3AD203B41FA5}">
                      <a16:colId xmlns:a16="http://schemas.microsoft.com/office/drawing/2014/main" val="1819192902"/>
                    </a:ext>
                  </a:extLst>
                </a:gridCol>
                <a:gridCol w="622300">
                  <a:extLst>
                    <a:ext uri="{9D8B030D-6E8A-4147-A177-3AD203B41FA5}">
                      <a16:colId xmlns:a16="http://schemas.microsoft.com/office/drawing/2014/main" val="3571699739"/>
                    </a:ext>
                  </a:extLst>
                </a:gridCol>
                <a:gridCol w="609600">
                  <a:extLst>
                    <a:ext uri="{9D8B030D-6E8A-4147-A177-3AD203B41FA5}">
                      <a16:colId xmlns:a16="http://schemas.microsoft.com/office/drawing/2014/main" val="2392665311"/>
                    </a:ext>
                  </a:extLst>
                </a:gridCol>
                <a:gridCol w="901700">
                  <a:extLst>
                    <a:ext uri="{9D8B030D-6E8A-4147-A177-3AD203B41FA5}">
                      <a16:colId xmlns:a16="http://schemas.microsoft.com/office/drawing/2014/main" val="4159049521"/>
                    </a:ext>
                  </a:extLst>
                </a:gridCol>
                <a:gridCol w="1346200">
                  <a:extLst>
                    <a:ext uri="{9D8B030D-6E8A-4147-A177-3AD203B41FA5}">
                      <a16:colId xmlns:a16="http://schemas.microsoft.com/office/drawing/2014/main" val="2384632804"/>
                    </a:ext>
                  </a:extLst>
                </a:gridCol>
              </a:tblGrid>
              <a:tr h="200025">
                <a:tc>
                  <a:txBody>
                    <a:bodyPr/>
                    <a:lstStyle/>
                    <a:p>
                      <a:pPr algn="l" fontAlgn="b"/>
                      <a:r>
                        <a:rPr lang="en-US" sz="9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900" u="none" strike="noStrike">
                          <a:effectLst/>
                        </a:rPr>
                        <a:t>This information is not collected.</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91441804"/>
                  </a:ext>
                </a:extLst>
              </a:tr>
              <a:tr h="32385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gridSpan="7">
                  <a:txBody>
                    <a:bodyPr/>
                    <a:lstStyle/>
                    <a:p>
                      <a:pPr algn="l" fontAlgn="ctr"/>
                      <a:r>
                        <a:rPr lang="en-US" sz="900" u="none" strike="noStrike">
                          <a:effectLst/>
                        </a:rPr>
                        <a:t>Although this information is not collected, the estimated number of Wisconsin resident students who utilize some non-need aid to fulfill EFC: </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874923"/>
                  </a:ext>
                </a:extLst>
              </a:tr>
              <a:tr h="20955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15091869"/>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Number</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Total</a:t>
                      </a:r>
                      <a:endParaRPr lang="en-US" sz="9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907702"/>
                  </a:ext>
                </a:extLst>
              </a:tr>
              <a:tr h="200025">
                <a:tc>
                  <a:txBody>
                    <a:bodyPr/>
                    <a:lstStyle/>
                    <a:p>
                      <a:pPr algn="l" fontAlgn="b"/>
                      <a:r>
                        <a:rPr lang="en-US" sz="9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gridSpan="5">
                  <a:txBody>
                    <a:bodyPr/>
                    <a:lstStyle/>
                    <a:p>
                      <a:pPr algn="l" fontAlgn="ctr"/>
                      <a:r>
                        <a:rPr lang="en-US" sz="900" u="none" strike="noStrike">
                          <a:effectLst/>
                        </a:rPr>
                        <a:t>This information is collected (add additional aid types as needed): </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u="none" strike="noStrike">
                          <a:effectLst/>
                        </a:rPr>
                        <a:t>of Awards</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Amount</a:t>
                      </a:r>
                      <a:endParaRPr lang="en-US" sz="9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64370898"/>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900" u="none" strike="noStrike">
                          <a:effectLst/>
                        </a:rPr>
                        <a:t>Alternate Loans</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166317100"/>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900" u="none" strike="noStrike">
                          <a:effectLst/>
                        </a:rPr>
                        <a:t>PLUS Loans</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505306028"/>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439013348"/>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6039132"/>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TOTALS:</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US" sz="800" u="none" strike="noStrike">
                          <a:effectLst/>
                        </a:rPr>
                        <a:t>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US" sz="800" u="none" strike="noStrike" dirty="0">
                          <a:effectLst/>
                        </a:rPr>
                        <a:t>$0</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3496613"/>
                  </a:ext>
                </a:extLst>
              </a:tr>
            </a:tbl>
          </a:graphicData>
        </a:graphic>
      </p:graphicFrame>
      <p:pic>
        <p:nvPicPr>
          <p:cNvPr id="23"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17019588"/>
            <a:ext cx="220663" cy="206375"/>
          </a:xfrm>
          <a:prstGeom prst="rect">
            <a:avLst/>
          </a:prstGeom>
        </p:spPr>
      </p:pic>
      <p:pic>
        <p:nvPicPr>
          <p:cNvPr id="24"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17218025"/>
            <a:ext cx="220663" cy="212725"/>
          </a:xfrm>
          <a:prstGeom prst="rect">
            <a:avLst/>
          </a:prstGeom>
        </p:spPr>
      </p:pic>
      <p:pic>
        <p:nvPicPr>
          <p:cNvPr id="25"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17941925"/>
            <a:ext cx="220663" cy="204788"/>
          </a:xfrm>
          <a:prstGeom prst="rect">
            <a:avLst/>
          </a:prstGeom>
        </p:spPr>
      </p:pic>
      <p:pic>
        <p:nvPicPr>
          <p:cNvPr id="6172" name="Picture 28">
            <a:extLst>
              <a:ext uri="{FF2B5EF4-FFF2-40B4-BE49-F238E27FC236}">
                <a16:creationId xmlns:a16="http://schemas.microsoft.com/office/drawing/2014/main" id="{980147AF-0299-C309-62A5-A4F569419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11288713"/>
            <a:ext cx="228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73" name="Picture 29">
            <a:extLst>
              <a:ext uri="{FF2B5EF4-FFF2-40B4-BE49-F238E27FC236}">
                <a16:creationId xmlns:a16="http://schemas.microsoft.com/office/drawing/2014/main" id="{9E204C5B-7935-95EC-DBEE-5FCBDA4DB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1128871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a:extLst>
              <a:ext uri="{FF2B5EF4-FFF2-40B4-BE49-F238E27FC236}">
                <a16:creationId xmlns:a16="http://schemas.microsoft.com/office/drawing/2014/main" id="{0E35D986-DC38-EC52-2FA0-29A1D67529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900" y="-11288713"/>
            <a:ext cx="228600" cy="219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a:extLst>
              <a:ext uri="{FF2B5EF4-FFF2-40B4-BE49-F238E27FC236}">
                <a16:creationId xmlns:a16="http://schemas.microsoft.com/office/drawing/2014/main" id="{A74F5663-617D-6A3C-AFB3-6F0DE455EDD5}"/>
              </a:ext>
            </a:extLst>
          </p:cNvPr>
          <p:cNvGraphicFramePr>
            <a:graphicFrameLocks noGrp="1"/>
          </p:cNvGraphicFramePr>
          <p:nvPr/>
        </p:nvGraphicFramePr>
        <p:xfrm>
          <a:off x="3136900" y="-11288713"/>
          <a:ext cx="5918200" cy="21336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969284707"/>
                    </a:ext>
                  </a:extLst>
                </a:gridCol>
                <a:gridCol w="609600">
                  <a:extLst>
                    <a:ext uri="{9D8B030D-6E8A-4147-A177-3AD203B41FA5}">
                      <a16:colId xmlns:a16="http://schemas.microsoft.com/office/drawing/2014/main" val="2935037184"/>
                    </a:ext>
                  </a:extLst>
                </a:gridCol>
                <a:gridCol w="609600">
                  <a:extLst>
                    <a:ext uri="{9D8B030D-6E8A-4147-A177-3AD203B41FA5}">
                      <a16:colId xmlns:a16="http://schemas.microsoft.com/office/drawing/2014/main" val="4033971705"/>
                    </a:ext>
                  </a:extLst>
                </a:gridCol>
                <a:gridCol w="609600">
                  <a:extLst>
                    <a:ext uri="{9D8B030D-6E8A-4147-A177-3AD203B41FA5}">
                      <a16:colId xmlns:a16="http://schemas.microsoft.com/office/drawing/2014/main" val="1145524580"/>
                    </a:ext>
                  </a:extLst>
                </a:gridCol>
                <a:gridCol w="622300">
                  <a:extLst>
                    <a:ext uri="{9D8B030D-6E8A-4147-A177-3AD203B41FA5}">
                      <a16:colId xmlns:a16="http://schemas.microsoft.com/office/drawing/2014/main" val="2365230006"/>
                    </a:ext>
                  </a:extLst>
                </a:gridCol>
                <a:gridCol w="609600">
                  <a:extLst>
                    <a:ext uri="{9D8B030D-6E8A-4147-A177-3AD203B41FA5}">
                      <a16:colId xmlns:a16="http://schemas.microsoft.com/office/drawing/2014/main" val="2740928803"/>
                    </a:ext>
                  </a:extLst>
                </a:gridCol>
                <a:gridCol w="901700">
                  <a:extLst>
                    <a:ext uri="{9D8B030D-6E8A-4147-A177-3AD203B41FA5}">
                      <a16:colId xmlns:a16="http://schemas.microsoft.com/office/drawing/2014/main" val="1209963882"/>
                    </a:ext>
                  </a:extLst>
                </a:gridCol>
                <a:gridCol w="1346200">
                  <a:extLst>
                    <a:ext uri="{9D8B030D-6E8A-4147-A177-3AD203B41FA5}">
                      <a16:colId xmlns:a16="http://schemas.microsoft.com/office/drawing/2014/main" val="3009976963"/>
                    </a:ext>
                  </a:extLst>
                </a:gridCol>
              </a:tblGrid>
              <a:tr h="200025">
                <a:tc>
                  <a:txBody>
                    <a:bodyPr/>
                    <a:lstStyle/>
                    <a:p>
                      <a:pPr algn="l" fontAlgn="b"/>
                      <a:r>
                        <a:rPr lang="en-US" sz="9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900" u="none" strike="noStrike">
                          <a:effectLst/>
                        </a:rPr>
                        <a:t>This information is not collected.</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94200008"/>
                  </a:ext>
                </a:extLst>
              </a:tr>
              <a:tr h="32385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gridSpan="7">
                  <a:txBody>
                    <a:bodyPr/>
                    <a:lstStyle/>
                    <a:p>
                      <a:pPr algn="l" fontAlgn="ctr"/>
                      <a:r>
                        <a:rPr lang="en-US" sz="900" u="none" strike="noStrike">
                          <a:effectLst/>
                        </a:rPr>
                        <a:t>Although this information is not collected, the estimated number of Wisconsin resident students who utilize some non-need aid to fulfill EFC: </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4815067"/>
                  </a:ext>
                </a:extLst>
              </a:tr>
              <a:tr h="20955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32109299"/>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Number</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Total</a:t>
                      </a:r>
                      <a:endParaRPr lang="en-US" sz="9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52851583"/>
                  </a:ext>
                </a:extLst>
              </a:tr>
              <a:tr h="200025">
                <a:tc>
                  <a:txBody>
                    <a:bodyPr/>
                    <a:lstStyle/>
                    <a:p>
                      <a:pPr algn="l" fontAlgn="b"/>
                      <a:r>
                        <a:rPr lang="en-US" sz="9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gridSpan="5">
                  <a:txBody>
                    <a:bodyPr/>
                    <a:lstStyle/>
                    <a:p>
                      <a:pPr algn="l" fontAlgn="ctr"/>
                      <a:r>
                        <a:rPr lang="en-US" sz="900" u="none" strike="noStrike">
                          <a:effectLst/>
                        </a:rPr>
                        <a:t>This information is collected (add additional aid types as needed): </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u="none" strike="noStrike">
                          <a:effectLst/>
                        </a:rPr>
                        <a:t>of Awards</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900" u="none" strike="noStrike">
                          <a:effectLst/>
                        </a:rPr>
                        <a:t>Amount</a:t>
                      </a:r>
                      <a:endParaRPr lang="en-US" sz="9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77975158"/>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900" u="none" strike="noStrike">
                          <a:effectLst/>
                        </a:rPr>
                        <a:t>Alternate Loans</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1557133"/>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900" u="none" strike="noStrike">
                          <a:effectLst/>
                        </a:rPr>
                        <a:t>PLUS Loans</a:t>
                      </a:r>
                      <a:endParaRPr lang="en-US" sz="9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33307276"/>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78466095"/>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57066707"/>
                  </a:ext>
                </a:extLst>
              </a:tr>
              <a:tr h="200025">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900" u="none" strike="noStrike">
                          <a:effectLst/>
                        </a:rPr>
                        <a:t>TOTALS:</a:t>
                      </a:r>
                      <a:endParaRPr lang="en-US" sz="900" b="1"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US" sz="800" u="none" strike="noStrike">
                          <a:effectLst/>
                        </a:rPr>
                        <a:t>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US" sz="800" u="none" strike="noStrike" dirty="0">
                          <a:effectLst/>
                        </a:rPr>
                        <a:t>$0</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89732575"/>
                  </a:ext>
                </a:extLst>
              </a:tr>
            </a:tbl>
          </a:graphicData>
        </a:graphic>
      </p:graphicFrame>
      <p:pic>
        <p:nvPicPr>
          <p:cNvPr id="27"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17019588"/>
            <a:ext cx="220663" cy="206375"/>
          </a:xfrm>
          <a:prstGeom prst="rect">
            <a:avLst/>
          </a:prstGeom>
        </p:spPr>
      </p:pic>
      <p:pic>
        <p:nvPicPr>
          <p:cNvPr id="28"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17218025"/>
            <a:ext cx="220663" cy="212725"/>
          </a:xfrm>
          <a:prstGeom prst="rect">
            <a:avLst/>
          </a:prstGeom>
        </p:spPr>
      </p:pic>
      <p:pic>
        <p:nvPicPr>
          <p:cNvPr id="29"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17941925"/>
            <a:ext cx="220663" cy="204788"/>
          </a:xfrm>
          <a:prstGeom prst="rect">
            <a:avLst/>
          </a:prstGeom>
        </p:spPr>
      </p:pic>
      <p:pic>
        <p:nvPicPr>
          <p:cNvPr id="6178" name="Picture 34">
            <a:extLst>
              <a:ext uri="{FF2B5EF4-FFF2-40B4-BE49-F238E27FC236}">
                <a16:creationId xmlns:a16="http://schemas.microsoft.com/office/drawing/2014/main" id="{B27C6893-4295-55AB-1E13-181243FC1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11288713"/>
            <a:ext cx="228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79" name="Picture 35">
            <a:extLst>
              <a:ext uri="{FF2B5EF4-FFF2-40B4-BE49-F238E27FC236}">
                <a16:creationId xmlns:a16="http://schemas.microsoft.com/office/drawing/2014/main" id="{2F53E8B9-D8F9-AA9D-48FD-3E2BCB4198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1128871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6">
            <a:extLst>
              <a:ext uri="{FF2B5EF4-FFF2-40B4-BE49-F238E27FC236}">
                <a16:creationId xmlns:a16="http://schemas.microsoft.com/office/drawing/2014/main" id="{CF97EB9B-0B40-E98A-383F-16355B9220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900" y="-11288713"/>
            <a:ext cx="228600" cy="219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Content Placeholder 7">
            <a:extLst>
              <a:ext uri="{FF2B5EF4-FFF2-40B4-BE49-F238E27FC236}">
                <a16:creationId xmlns:a16="http://schemas.microsoft.com/office/drawing/2014/main" id="{6EB50CEE-EBBD-F6BA-3DBA-80F1E53CC62A}"/>
              </a:ext>
            </a:extLst>
          </p:cNvPr>
          <p:cNvGraphicFramePr>
            <a:graphicFrameLocks/>
          </p:cNvGraphicFramePr>
          <p:nvPr>
            <p:extLst>
              <p:ext uri="{D42A27DB-BD31-4B8C-83A1-F6EECF244321}">
                <p14:modId xmlns:p14="http://schemas.microsoft.com/office/powerpoint/2010/main" val="4123209046"/>
              </p:ext>
            </p:extLst>
          </p:nvPr>
        </p:nvGraphicFramePr>
        <p:xfrm>
          <a:off x="5045212" y="2998582"/>
          <a:ext cx="5918200" cy="2207895"/>
        </p:xfrm>
        <a:graphic>
          <a:graphicData uri="http://schemas.openxmlformats.org/drawingml/2006/table">
            <a:tbl>
              <a:tblPr/>
              <a:tblGrid>
                <a:gridCol w="609600">
                  <a:extLst>
                    <a:ext uri="{9D8B030D-6E8A-4147-A177-3AD203B41FA5}">
                      <a16:colId xmlns:a16="http://schemas.microsoft.com/office/drawing/2014/main" val="3876908425"/>
                    </a:ext>
                  </a:extLst>
                </a:gridCol>
                <a:gridCol w="609600">
                  <a:extLst>
                    <a:ext uri="{9D8B030D-6E8A-4147-A177-3AD203B41FA5}">
                      <a16:colId xmlns:a16="http://schemas.microsoft.com/office/drawing/2014/main" val="2454335604"/>
                    </a:ext>
                  </a:extLst>
                </a:gridCol>
                <a:gridCol w="609600">
                  <a:extLst>
                    <a:ext uri="{9D8B030D-6E8A-4147-A177-3AD203B41FA5}">
                      <a16:colId xmlns:a16="http://schemas.microsoft.com/office/drawing/2014/main" val="289556233"/>
                    </a:ext>
                  </a:extLst>
                </a:gridCol>
                <a:gridCol w="609600">
                  <a:extLst>
                    <a:ext uri="{9D8B030D-6E8A-4147-A177-3AD203B41FA5}">
                      <a16:colId xmlns:a16="http://schemas.microsoft.com/office/drawing/2014/main" val="4218602352"/>
                    </a:ext>
                  </a:extLst>
                </a:gridCol>
                <a:gridCol w="622300">
                  <a:extLst>
                    <a:ext uri="{9D8B030D-6E8A-4147-A177-3AD203B41FA5}">
                      <a16:colId xmlns:a16="http://schemas.microsoft.com/office/drawing/2014/main" val="1100340301"/>
                    </a:ext>
                  </a:extLst>
                </a:gridCol>
                <a:gridCol w="609600">
                  <a:extLst>
                    <a:ext uri="{9D8B030D-6E8A-4147-A177-3AD203B41FA5}">
                      <a16:colId xmlns:a16="http://schemas.microsoft.com/office/drawing/2014/main" val="1205631885"/>
                    </a:ext>
                  </a:extLst>
                </a:gridCol>
                <a:gridCol w="901700">
                  <a:extLst>
                    <a:ext uri="{9D8B030D-6E8A-4147-A177-3AD203B41FA5}">
                      <a16:colId xmlns:a16="http://schemas.microsoft.com/office/drawing/2014/main" val="3211726909"/>
                    </a:ext>
                  </a:extLst>
                </a:gridCol>
                <a:gridCol w="1346200">
                  <a:extLst>
                    <a:ext uri="{9D8B030D-6E8A-4147-A177-3AD203B41FA5}">
                      <a16:colId xmlns:a16="http://schemas.microsoft.com/office/drawing/2014/main" val="409972060"/>
                    </a:ext>
                  </a:extLst>
                </a:gridCol>
              </a:tblGrid>
              <a:tr h="200025">
                <a:tc>
                  <a:txBody>
                    <a:bodyPr/>
                    <a:lstStyle/>
                    <a:p>
                      <a:pPr algn="l" fontAlgn="b"/>
                      <a:r>
                        <a:rPr lang="en-US" sz="900" b="0" i="0" u="none" strike="noStrike">
                          <a:solidFill>
                            <a:srgbClr val="000000"/>
                          </a:solidFill>
                          <a:effectLst/>
                          <a:latin typeface="Arial" panose="020B0604020202020204" pitchFamily="34" charset="0"/>
                        </a:rPr>
                        <a:t> </a:t>
                      </a: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900" b="0" i="0" u="none" strike="noStrike">
                          <a:solidFill>
                            <a:srgbClr val="000000"/>
                          </a:solidFill>
                          <a:effectLst/>
                          <a:latin typeface="Arial" panose="020B0604020202020204" pitchFamily="34" charset="0"/>
                        </a:rPr>
                        <a:t>This information is not collected.</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74115"/>
                  </a:ext>
                </a:extLst>
              </a:tr>
              <a:tr h="323850">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7">
                  <a:txBody>
                    <a:bodyPr/>
                    <a:lstStyle/>
                    <a:p>
                      <a:pPr algn="l" fontAlgn="ctr"/>
                      <a:r>
                        <a:rPr lang="en-US" sz="900" b="0" i="0" u="none" strike="noStrike" dirty="0">
                          <a:solidFill>
                            <a:srgbClr val="000000"/>
                          </a:solidFill>
                          <a:effectLst/>
                          <a:latin typeface="Arial" panose="020B0604020202020204" pitchFamily="34" charset="0"/>
                        </a:rPr>
                        <a:t>Although this information is not collected, the estimated number of Wisconsin resident students who utilize some non-need aid to fulfill EFC: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7677720"/>
                  </a:ext>
                </a:extLst>
              </a:tr>
              <a:tr h="209550">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621501"/>
                  </a:ext>
                </a:extLst>
              </a:tr>
              <a:tr h="200025">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Arial" panose="020B0604020202020204" pitchFamily="34" charset="0"/>
                        </a:rPr>
                        <a:t>Number</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Arial" panose="020B0604020202020204" pitchFamily="34" charset="0"/>
                        </a:rPr>
                        <a:t>Total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3776065"/>
                  </a:ext>
                </a:extLst>
              </a:tr>
              <a:tr h="200025">
                <a:tc>
                  <a:txBody>
                    <a:bodyPr/>
                    <a:lstStyle/>
                    <a:p>
                      <a:pPr algn="l" fontAlgn="b"/>
                      <a:r>
                        <a:rPr lang="en-US" sz="900" b="0" i="0" u="none" strike="noStrike">
                          <a:solidFill>
                            <a:srgbClr val="000000"/>
                          </a:solidFill>
                          <a:effectLst/>
                          <a:latin typeface="Arial" panose="020B0604020202020204" pitchFamily="34" charset="0"/>
                        </a:rPr>
                        <a:t> </a:t>
                      </a: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n-US" sz="900" b="0" i="0" u="none" strike="noStrike">
                          <a:solidFill>
                            <a:srgbClr val="000000"/>
                          </a:solidFill>
                          <a:effectLst/>
                          <a:latin typeface="Arial" panose="020B0604020202020204" pitchFamily="34" charset="0"/>
                        </a:rPr>
                        <a:t>This information is collected (add additional aid types as needed):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a:solidFill>
                            <a:srgbClr val="000000"/>
                          </a:solidFill>
                          <a:effectLst/>
                          <a:latin typeface="Arial" panose="020B0604020202020204" pitchFamily="34" charset="0"/>
                        </a:rPr>
                        <a:t>of Awards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Amount</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504701"/>
                  </a:ext>
                </a:extLst>
              </a:tr>
              <a:tr h="200025">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2">
                  <a:txBody>
                    <a:bodyPr/>
                    <a:lstStyle/>
                    <a:p>
                      <a:pPr algn="l" fontAlgn="ctr"/>
                      <a:r>
                        <a:rPr lang="en-US" sz="900" b="0" i="0" u="none" strike="noStrike">
                          <a:solidFill>
                            <a:srgbClr val="000000"/>
                          </a:solidFill>
                          <a:effectLst/>
                          <a:latin typeface="Arial" panose="020B0604020202020204" pitchFamily="34" charset="0"/>
                        </a:rPr>
                        <a:t>Alternate Loans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482831"/>
                  </a:ext>
                </a:extLst>
              </a:tr>
              <a:tr h="200025">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2">
                  <a:txBody>
                    <a:bodyPr/>
                    <a:lstStyle/>
                    <a:p>
                      <a:pPr algn="l" fontAlgn="ctr"/>
                      <a:r>
                        <a:rPr lang="en-US" sz="900" b="0" i="0" u="none" strike="noStrike">
                          <a:solidFill>
                            <a:srgbClr val="000000"/>
                          </a:solidFill>
                          <a:effectLst/>
                          <a:latin typeface="Arial" panose="020B0604020202020204" pitchFamily="34" charset="0"/>
                        </a:rPr>
                        <a:t>PLUS Loans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864106"/>
                  </a:ext>
                </a:extLst>
              </a:tr>
              <a:tr h="200025">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591031"/>
                  </a:ext>
                </a:extLst>
              </a:tr>
              <a:tr h="200025">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222971"/>
                  </a:ext>
                </a:extLst>
              </a:tr>
              <a:tr h="200025">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TOTALS:</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0"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819814"/>
                  </a:ext>
                </a:extLst>
              </a:tr>
            </a:tbl>
          </a:graphicData>
        </a:graphic>
      </p:graphicFrame>
      <p:pic>
        <p:nvPicPr>
          <p:cNvPr id="31" name="Picture 12">
            <a:extLst>
              <a:ext uri="{FF2B5EF4-FFF2-40B4-BE49-F238E27FC236}">
                <a16:creationId xmlns:a16="http://schemas.microsoft.com/office/drawing/2014/main" id="{CF469D60-A77D-BE27-2D13-8960EA8033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5335" y="2979084"/>
            <a:ext cx="236562" cy="226705"/>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2">
            <a:extLst>
              <a:ext uri="{FF2B5EF4-FFF2-40B4-BE49-F238E27FC236}">
                <a16:creationId xmlns:a16="http://schemas.microsoft.com/office/drawing/2014/main" id="{47F9E7EF-33D1-6697-0FB9-8FF00E9C5E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5335" y="3205789"/>
            <a:ext cx="236562" cy="22670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12">
            <a:extLst>
              <a:ext uri="{FF2B5EF4-FFF2-40B4-BE49-F238E27FC236}">
                <a16:creationId xmlns:a16="http://schemas.microsoft.com/office/drawing/2014/main" id="{51CE4C8E-0D25-C325-ED20-6DAB36EA3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5335" y="3875824"/>
            <a:ext cx="236562" cy="22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5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BF67-CA2B-8A1E-1DB9-C8DB717354A9}"/>
              </a:ext>
            </a:extLst>
          </p:cNvPr>
          <p:cNvSpPr>
            <a:spLocks noGrp="1"/>
          </p:cNvSpPr>
          <p:nvPr>
            <p:ph type="title"/>
          </p:nvPr>
        </p:nvSpPr>
        <p:spPr/>
        <p:txBody>
          <a:bodyPr/>
          <a:lstStyle/>
          <a:p>
            <a:r>
              <a:rPr lang="en-US" dirty="0"/>
              <a:t>3(d): Check</a:t>
            </a:r>
          </a:p>
        </p:txBody>
      </p:sp>
      <p:graphicFrame>
        <p:nvGraphicFramePr>
          <p:cNvPr id="9" name="Content Placeholder 8">
            <a:extLst>
              <a:ext uri="{FF2B5EF4-FFF2-40B4-BE49-F238E27FC236}">
                <a16:creationId xmlns:a16="http://schemas.microsoft.com/office/drawing/2014/main" id="{F87E3718-BB1E-CD71-1BDB-6B76E713A554}"/>
              </a:ext>
            </a:extLst>
          </p:cNvPr>
          <p:cNvGraphicFramePr>
            <a:graphicFrameLocks noGrp="1"/>
          </p:cNvGraphicFramePr>
          <p:nvPr>
            <p:ph idx="1"/>
            <p:extLst>
              <p:ext uri="{D42A27DB-BD31-4B8C-83A1-F6EECF244321}">
                <p14:modId xmlns:p14="http://schemas.microsoft.com/office/powerpoint/2010/main" val="4163513685"/>
              </p:ext>
            </p:extLst>
          </p:nvPr>
        </p:nvGraphicFramePr>
        <p:xfrm>
          <a:off x="4078748" y="627650"/>
          <a:ext cx="7636726" cy="2126076"/>
        </p:xfrm>
        <a:graphic>
          <a:graphicData uri="http://schemas.openxmlformats.org/drawingml/2006/table">
            <a:tbl>
              <a:tblPr/>
              <a:tblGrid>
                <a:gridCol w="858963">
                  <a:extLst>
                    <a:ext uri="{9D8B030D-6E8A-4147-A177-3AD203B41FA5}">
                      <a16:colId xmlns:a16="http://schemas.microsoft.com/office/drawing/2014/main" val="2615217832"/>
                    </a:ext>
                  </a:extLst>
                </a:gridCol>
                <a:gridCol w="1744770">
                  <a:extLst>
                    <a:ext uri="{9D8B030D-6E8A-4147-A177-3AD203B41FA5}">
                      <a16:colId xmlns:a16="http://schemas.microsoft.com/office/drawing/2014/main" val="3996614527"/>
                    </a:ext>
                  </a:extLst>
                </a:gridCol>
                <a:gridCol w="1073705">
                  <a:extLst>
                    <a:ext uri="{9D8B030D-6E8A-4147-A177-3AD203B41FA5}">
                      <a16:colId xmlns:a16="http://schemas.microsoft.com/office/drawing/2014/main" val="871123737"/>
                    </a:ext>
                  </a:extLst>
                </a:gridCol>
                <a:gridCol w="1588189">
                  <a:extLst>
                    <a:ext uri="{9D8B030D-6E8A-4147-A177-3AD203B41FA5}">
                      <a16:colId xmlns:a16="http://schemas.microsoft.com/office/drawing/2014/main" val="3215526177"/>
                    </a:ext>
                  </a:extLst>
                </a:gridCol>
                <a:gridCol w="2371099">
                  <a:extLst>
                    <a:ext uri="{9D8B030D-6E8A-4147-A177-3AD203B41FA5}">
                      <a16:colId xmlns:a16="http://schemas.microsoft.com/office/drawing/2014/main" val="3976494362"/>
                    </a:ext>
                  </a:extLst>
                </a:gridCol>
              </a:tblGrid>
              <a:tr h="309597">
                <a:tc gridSpan="2">
                  <a:txBody>
                    <a:bodyPr/>
                    <a:lstStyle/>
                    <a:p>
                      <a:pPr algn="l" fontAlgn="b"/>
                      <a:r>
                        <a:rPr lang="en-US" sz="1600" b="0" i="0" u="none" strike="noStrike">
                          <a:solidFill>
                            <a:srgbClr val="000000"/>
                          </a:solidFill>
                          <a:effectLst/>
                          <a:latin typeface="Arial Narrow" panose="020B0606020202030204" pitchFamily="34" charset="0"/>
                        </a:rPr>
                        <a:t>Total Unmet Need (Normal)</a:t>
                      </a:r>
                    </a:p>
                  </a:txBody>
                  <a:tcPr marL="148607" marR="148607" marT="74303" marB="74303" anchor="b">
                    <a:lnL>
                      <a:noFill/>
                    </a:lnL>
                    <a:lnR>
                      <a:noFill/>
                    </a:lnR>
                    <a:lnT>
                      <a:noFill/>
                    </a:lnT>
                    <a:lnB>
                      <a:noFill/>
                    </a:lnB>
                    <a:solidFill>
                      <a:srgbClr val="D9D9D9"/>
                    </a:solidFill>
                  </a:tcPr>
                </a:tc>
                <a:tc hMerge="1">
                  <a:txBody>
                    <a:bodyPr/>
                    <a:lstStyle/>
                    <a:p>
                      <a:endParaRPr lang="en-US"/>
                    </a:p>
                  </a:txBody>
                  <a:tcPr/>
                </a:tc>
                <a:tc>
                  <a:txBody>
                    <a:bodyPr/>
                    <a:lstStyle/>
                    <a:p>
                      <a:pPr algn="l" fontAlgn="ctr"/>
                      <a:r>
                        <a:rPr lang="en-US" sz="1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D9D9D9"/>
                    </a:solidFill>
                  </a:tcPr>
                </a:tc>
                <a:tc>
                  <a:txBody>
                    <a:bodyPr/>
                    <a:lstStyle/>
                    <a:p>
                      <a:pPr algn="l" fontAlgn="ctr"/>
                      <a:r>
                        <a:rPr lang="en-US" sz="1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D9D9D9"/>
                    </a:solidFill>
                  </a:tcPr>
                </a:tc>
                <a:tc>
                  <a:txBody>
                    <a:bodyPr/>
                    <a:lstStyle/>
                    <a:p>
                      <a:pPr algn="l" fontAlgn="ctr"/>
                      <a:r>
                        <a:rPr lang="en-US" sz="1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3333904352"/>
                  </a:ext>
                </a:extLst>
              </a:tr>
              <a:tr h="309597">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300" b="0" i="0" u="none" strike="noStrike">
                          <a:solidFill>
                            <a:srgbClr val="000000"/>
                          </a:solidFill>
                          <a:effectLst/>
                          <a:latin typeface="Arial" panose="020B0604020202020204" pitchFamily="34" charset="0"/>
                        </a:rPr>
                        <a:t>Cost</a:t>
                      </a:r>
                    </a:p>
                  </a:txBody>
                  <a:tcPr marL="148607" marR="148607" marT="74303" marB="74303"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r>
                        <a:rPr lang="en-US" sz="1800" b="0" i="0" u="none" strike="noStrike">
                          <a:solidFill>
                            <a:srgbClr val="000000"/>
                          </a:solidFill>
                          <a:effectLst/>
                          <a:latin typeface="Calibri" panose="020F0502020204030204" pitchFamily="34" charset="0"/>
                        </a:rPr>
                        <a:t> $                                  -   </a:t>
                      </a:r>
                    </a:p>
                  </a:txBody>
                  <a:tcPr marL="0" marR="0" marT="0" marB="0" anchor="ctr">
                    <a:lnL>
                      <a:noFill/>
                    </a:lnL>
                    <a:lnR>
                      <a:noFill/>
                    </a:lnR>
                    <a:lnT>
                      <a:noFill/>
                    </a:lnT>
                    <a:lnB>
                      <a:noFill/>
                    </a:lnB>
                  </a:tcPr>
                </a:tc>
                <a:extLst>
                  <a:ext uri="{0D108BD9-81ED-4DB2-BD59-A6C34878D82A}">
                    <a16:rowId xmlns:a16="http://schemas.microsoft.com/office/drawing/2014/main" val="485067819"/>
                  </a:ext>
                </a:extLst>
              </a:tr>
              <a:tr h="309597">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300" b="0" i="0" u="none" strike="noStrike">
                          <a:solidFill>
                            <a:srgbClr val="000000"/>
                          </a:solidFill>
                          <a:effectLst/>
                          <a:latin typeface="Arial" panose="020B0604020202020204" pitchFamily="34" charset="0"/>
                        </a:rPr>
                        <a:t>- EFC</a:t>
                      </a:r>
                    </a:p>
                  </a:txBody>
                  <a:tcPr marL="148607" marR="148607" marT="74303" marB="74303"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r>
                        <a:rPr lang="en-US" sz="1800" b="0" i="0" u="none" strike="noStrike">
                          <a:solidFill>
                            <a:srgbClr val="000000"/>
                          </a:solidFill>
                          <a:effectLst/>
                          <a:latin typeface="Calibri" panose="020F0502020204030204" pitchFamily="34" charset="0"/>
                        </a:rPr>
                        <a:t> $                                  -   </a:t>
                      </a:r>
                    </a:p>
                  </a:txBody>
                  <a:tcPr marL="0" marR="0" marT="0" marB="0" anchor="ctr">
                    <a:lnL>
                      <a:noFill/>
                    </a:lnL>
                    <a:lnR>
                      <a:noFill/>
                    </a:lnR>
                    <a:lnT>
                      <a:noFill/>
                    </a:lnT>
                    <a:lnB>
                      <a:noFill/>
                    </a:lnB>
                  </a:tcPr>
                </a:tc>
                <a:extLst>
                  <a:ext uri="{0D108BD9-81ED-4DB2-BD59-A6C34878D82A}">
                    <a16:rowId xmlns:a16="http://schemas.microsoft.com/office/drawing/2014/main" val="1127850342"/>
                  </a:ext>
                </a:extLst>
              </a:tr>
              <a:tr h="309597">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300" b="0" i="0" u="none" strike="noStrike">
                          <a:solidFill>
                            <a:srgbClr val="000000"/>
                          </a:solidFill>
                          <a:effectLst/>
                          <a:latin typeface="Arial" panose="020B0604020202020204" pitchFamily="34" charset="0"/>
                        </a:rPr>
                        <a:t>- Total Need-Based Aid</a:t>
                      </a:r>
                    </a:p>
                  </a:txBody>
                  <a:tcPr marL="148607" marR="148607" marT="74303" marB="74303"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r>
                        <a:rPr lang="en-US" sz="1800" b="0" i="0" u="none" strike="noStrike">
                          <a:solidFill>
                            <a:srgbClr val="000000"/>
                          </a:solidFill>
                          <a:effectLst/>
                          <a:latin typeface="Calibri" panose="020F0502020204030204" pitchFamily="34" charset="0"/>
                        </a:rPr>
                        <a:t> $                                  -   </a:t>
                      </a:r>
                    </a:p>
                  </a:txBody>
                  <a:tcPr marL="0" marR="0" marT="0" marB="0" anchor="ctr">
                    <a:lnL>
                      <a:noFill/>
                    </a:lnL>
                    <a:lnR>
                      <a:noFill/>
                    </a:lnR>
                    <a:lnT>
                      <a:noFill/>
                    </a:lnT>
                    <a:lnB>
                      <a:noFill/>
                    </a:lnB>
                  </a:tcPr>
                </a:tc>
                <a:extLst>
                  <a:ext uri="{0D108BD9-81ED-4DB2-BD59-A6C34878D82A}">
                    <a16:rowId xmlns:a16="http://schemas.microsoft.com/office/drawing/2014/main" val="171862740"/>
                  </a:ext>
                </a:extLst>
              </a:tr>
              <a:tr h="309597">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300" b="0" i="0" u="none" strike="noStrike">
                          <a:solidFill>
                            <a:srgbClr val="000000"/>
                          </a:solidFill>
                          <a:effectLst/>
                          <a:latin typeface="Arial" panose="020B0604020202020204" pitchFamily="34" charset="0"/>
                        </a:rPr>
                        <a:t>- Total Non-Need-Based Aid</a:t>
                      </a:r>
                    </a:p>
                  </a:txBody>
                  <a:tcPr marL="148607" marR="148607" marT="74303" marB="74303"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 $                                  -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274111"/>
                  </a:ext>
                </a:extLst>
              </a:tr>
              <a:tr h="309597">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300" b="0" i="0" u="none" strike="noStrike">
                          <a:solidFill>
                            <a:srgbClr val="000000"/>
                          </a:solidFill>
                          <a:effectLst/>
                          <a:latin typeface="Arial" panose="020B0604020202020204" pitchFamily="34" charset="0"/>
                        </a:rPr>
                        <a:t> = Unmet Need </a:t>
                      </a:r>
                    </a:p>
                  </a:txBody>
                  <a:tcPr marL="148607" marR="148607" marT="74303" marB="74303"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a:txBody>
                    <a:bodyPr/>
                    <a:lstStyle/>
                    <a:p>
                      <a:pPr algn="l" fontAlgn="b"/>
                      <a:r>
                        <a:rPr lang="en-US" sz="1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US" sz="1800" b="0" i="0" u="none" strike="noStrike" dirty="0">
                          <a:solidFill>
                            <a:srgbClr val="000000"/>
                          </a:solidFill>
                          <a:effectLst/>
                          <a:latin typeface="Calibri" panose="020F0502020204030204" pitchFamily="34" charset="0"/>
                        </a:rPr>
                        <a:t> $                                  -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496237067"/>
                  </a:ext>
                </a:extLst>
              </a:tr>
            </a:tbl>
          </a:graphicData>
        </a:graphic>
      </p:graphicFrame>
      <p:sp>
        <p:nvSpPr>
          <p:cNvPr id="10" name="TextBox 9">
            <a:extLst>
              <a:ext uri="{FF2B5EF4-FFF2-40B4-BE49-F238E27FC236}">
                <a16:creationId xmlns:a16="http://schemas.microsoft.com/office/drawing/2014/main" id="{AE832C47-3DE6-4074-FEFA-93574A030FBD}"/>
              </a:ext>
            </a:extLst>
          </p:cNvPr>
          <p:cNvSpPr txBox="1"/>
          <p:nvPr/>
        </p:nvSpPr>
        <p:spPr>
          <a:xfrm>
            <a:off x="838200" y="3036129"/>
            <a:ext cx="1070113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Based on previous responses this table fills.</a:t>
            </a:r>
          </a:p>
          <a:p>
            <a:pPr marL="285750" indent="-285750">
              <a:buFont typeface="Arial" panose="020B0604020202020204" pitchFamily="34" charset="0"/>
              <a:buChar char="•"/>
            </a:pPr>
            <a:r>
              <a:rPr lang="en-US" sz="2400" dirty="0"/>
              <a:t>A negative unmet need could mean the reporting was inaccurate.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have an issue, HEAB will work with you to resolve.</a:t>
            </a:r>
          </a:p>
        </p:txBody>
      </p:sp>
    </p:spTree>
    <p:extLst>
      <p:ext uri="{BB962C8B-B14F-4D97-AF65-F5344CB8AC3E}">
        <p14:creationId xmlns:p14="http://schemas.microsoft.com/office/powerpoint/2010/main" val="4339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6DA8-1C7B-367B-BB62-0AAEC108000B}"/>
              </a:ext>
            </a:extLst>
          </p:cNvPr>
          <p:cNvSpPr>
            <a:spLocks noGrp="1"/>
          </p:cNvSpPr>
          <p:nvPr>
            <p:ph type="title"/>
          </p:nvPr>
        </p:nvSpPr>
        <p:spPr/>
        <p:txBody>
          <a:bodyPr/>
          <a:lstStyle/>
          <a:p>
            <a:r>
              <a:rPr lang="en-US" dirty="0"/>
              <a:t>All that data sent … What happens next?</a:t>
            </a:r>
          </a:p>
        </p:txBody>
      </p:sp>
      <p:pic>
        <p:nvPicPr>
          <p:cNvPr id="9"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31205488"/>
            <a:ext cx="220663" cy="206375"/>
          </a:xfrm>
          <a:prstGeom prst="rect">
            <a:avLst/>
          </a:prstGeom>
        </p:spPr>
      </p:pic>
      <p:pic>
        <p:nvPicPr>
          <p:cNvPr id="10"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31403925"/>
            <a:ext cx="220663" cy="212725"/>
          </a:xfrm>
          <a:prstGeom prst="rect">
            <a:avLst/>
          </a:prstGeom>
        </p:spPr>
      </p:pic>
      <p:pic>
        <p:nvPicPr>
          <p:cNvPr id="11"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32127825"/>
            <a:ext cx="220663" cy="204788"/>
          </a:xfrm>
          <a:prstGeom prst="rect">
            <a:avLst/>
          </a:prstGeom>
        </p:spPr>
      </p:pic>
      <p:sp>
        <p:nvSpPr>
          <p:cNvPr id="12" name="Content Placeholder 11">
            <a:extLst>
              <a:ext uri="{FF2B5EF4-FFF2-40B4-BE49-F238E27FC236}">
                <a16:creationId xmlns:a16="http://schemas.microsoft.com/office/drawing/2014/main" id="{38207F58-538A-94B2-0DD6-C815CA921240}"/>
              </a:ext>
            </a:extLst>
          </p:cNvPr>
          <p:cNvSpPr>
            <a:spLocks noGrp="1"/>
          </p:cNvSpPr>
          <p:nvPr>
            <p:ph idx="1"/>
          </p:nvPr>
        </p:nvSpPr>
        <p:spPr>
          <a:xfrm>
            <a:off x="838200" y="1551252"/>
            <a:ext cx="4310270" cy="4455906"/>
          </a:xfrm>
        </p:spPr>
        <p:txBody>
          <a:bodyPr>
            <a:normAutofit lnSpcReduction="10000"/>
          </a:bodyPr>
          <a:lstStyle/>
          <a:p>
            <a:pPr>
              <a:lnSpc>
                <a:spcPct val="150000"/>
              </a:lnSpc>
            </a:pPr>
            <a:r>
              <a:rPr lang="en-US" dirty="0"/>
              <a:t>All sector data is recorded:</a:t>
            </a:r>
          </a:p>
          <a:p>
            <a:pPr lvl="1">
              <a:lnSpc>
                <a:spcPct val="150000"/>
              </a:lnSpc>
            </a:pPr>
            <a:r>
              <a:rPr lang="en-US" dirty="0"/>
              <a:t>UW</a:t>
            </a:r>
          </a:p>
          <a:p>
            <a:pPr lvl="1">
              <a:lnSpc>
                <a:spcPct val="150000"/>
              </a:lnSpc>
            </a:pPr>
            <a:r>
              <a:rPr lang="en-US" dirty="0"/>
              <a:t>Private Non-Profit</a:t>
            </a:r>
          </a:p>
          <a:p>
            <a:pPr lvl="1">
              <a:lnSpc>
                <a:spcPct val="150000"/>
              </a:lnSpc>
            </a:pPr>
            <a:r>
              <a:rPr lang="en-US" dirty="0"/>
              <a:t>Technical Colleges</a:t>
            </a:r>
          </a:p>
          <a:p>
            <a:pPr lvl="1">
              <a:lnSpc>
                <a:spcPct val="150000"/>
              </a:lnSpc>
            </a:pPr>
            <a:r>
              <a:rPr lang="en-US" dirty="0"/>
              <a:t>Tribal Colleges</a:t>
            </a:r>
          </a:p>
          <a:p>
            <a:pPr>
              <a:lnSpc>
                <a:spcPct val="150000"/>
              </a:lnSpc>
            </a:pPr>
            <a:r>
              <a:rPr lang="en-US" dirty="0"/>
              <a:t>HEAB data recorded</a:t>
            </a:r>
          </a:p>
          <a:p>
            <a:pPr>
              <a:lnSpc>
                <a:spcPct val="150000"/>
              </a:lnSpc>
            </a:pPr>
            <a:r>
              <a:rPr lang="en-US" dirty="0"/>
              <a:t>All EFC Data</a:t>
            </a:r>
          </a:p>
        </p:txBody>
      </p:sp>
      <p:sp>
        <p:nvSpPr>
          <p:cNvPr id="15" name="TextBox 14">
            <a:extLst>
              <a:ext uri="{FF2B5EF4-FFF2-40B4-BE49-F238E27FC236}">
                <a16:creationId xmlns:a16="http://schemas.microsoft.com/office/drawing/2014/main" id="{A270DEF4-05EB-7342-5413-2C62BC04D3CE}"/>
              </a:ext>
            </a:extLst>
          </p:cNvPr>
          <p:cNvSpPr txBox="1"/>
          <p:nvPr/>
        </p:nvSpPr>
        <p:spPr>
          <a:xfrm>
            <a:off x="7134915" y="2665627"/>
            <a:ext cx="3806687" cy="1754326"/>
          </a:xfrm>
          <a:prstGeom prst="rect">
            <a:avLst/>
          </a:prstGeom>
          <a:noFill/>
        </p:spPr>
        <p:txBody>
          <a:bodyPr wrap="square" rtlCol="0">
            <a:spAutoFit/>
          </a:bodyPr>
          <a:lstStyle/>
          <a:p>
            <a:pPr algn="ctr"/>
            <a:r>
              <a:rPr lang="en-US" sz="3600" dirty="0"/>
              <a:t>300 rows of Data</a:t>
            </a:r>
          </a:p>
          <a:p>
            <a:pPr algn="ctr"/>
            <a:endParaRPr lang="en-US" sz="3600" dirty="0"/>
          </a:p>
          <a:p>
            <a:pPr algn="ctr"/>
            <a:r>
              <a:rPr lang="en-US" sz="3600" dirty="0"/>
              <a:t>43 pages of Report</a:t>
            </a:r>
          </a:p>
        </p:txBody>
      </p:sp>
    </p:spTree>
    <p:extLst>
      <p:ext uri="{BB962C8B-B14F-4D97-AF65-F5344CB8AC3E}">
        <p14:creationId xmlns:p14="http://schemas.microsoft.com/office/powerpoint/2010/main" val="11842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p:cTn id="2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5">
                                            <p:txEl>
                                              <p:pRg st="0" end="0"/>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 calcmode="lin" valueType="num">
                                      <p:cBhvr>
                                        <p:cTn id="34"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6DA8-1C7B-367B-BB62-0AAEC108000B}"/>
              </a:ext>
            </a:extLst>
          </p:cNvPr>
          <p:cNvSpPr>
            <a:spLocks noGrp="1"/>
          </p:cNvSpPr>
          <p:nvPr>
            <p:ph type="title"/>
          </p:nvPr>
        </p:nvSpPr>
        <p:spPr/>
        <p:txBody>
          <a:bodyPr/>
          <a:lstStyle/>
          <a:p>
            <a:r>
              <a:rPr lang="en-US" dirty="0"/>
              <a:t>All that data sent … A peak under the “Hood”</a:t>
            </a:r>
          </a:p>
        </p:txBody>
      </p:sp>
      <p:pic>
        <p:nvPicPr>
          <p:cNvPr id="9"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31205488"/>
            <a:ext cx="220663" cy="206375"/>
          </a:xfrm>
          <a:prstGeom prst="rect">
            <a:avLst/>
          </a:prstGeom>
        </p:spPr>
      </p:pic>
      <p:pic>
        <p:nvPicPr>
          <p:cNvPr id="10"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31403925"/>
            <a:ext cx="220663" cy="212725"/>
          </a:xfrm>
          <a:prstGeom prst="rect">
            <a:avLst/>
          </a:prstGeom>
        </p:spPr>
      </p:pic>
      <p:pic>
        <p:nvPicPr>
          <p:cNvPr id="11"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32127825"/>
            <a:ext cx="220663" cy="204788"/>
          </a:xfrm>
          <a:prstGeom prst="rect">
            <a:avLst/>
          </a:prstGeom>
        </p:spPr>
      </p:pic>
      <p:graphicFrame>
        <p:nvGraphicFramePr>
          <p:cNvPr id="4" name="Table 3">
            <a:extLst>
              <a:ext uri="{FF2B5EF4-FFF2-40B4-BE49-F238E27FC236}">
                <a16:creationId xmlns:a16="http://schemas.microsoft.com/office/drawing/2014/main" id="{74CB8D21-ACDE-F11E-E4F8-4206B9E06C11}"/>
              </a:ext>
            </a:extLst>
          </p:cNvPr>
          <p:cNvGraphicFramePr>
            <a:graphicFrameLocks noGrp="1"/>
          </p:cNvGraphicFramePr>
          <p:nvPr>
            <p:extLst>
              <p:ext uri="{D42A27DB-BD31-4B8C-83A1-F6EECF244321}">
                <p14:modId xmlns:p14="http://schemas.microsoft.com/office/powerpoint/2010/main" val="4107090350"/>
              </p:ext>
            </p:extLst>
          </p:nvPr>
        </p:nvGraphicFramePr>
        <p:xfrm>
          <a:off x="557485" y="1551252"/>
          <a:ext cx="10515597" cy="4071520"/>
        </p:xfrm>
        <a:graphic>
          <a:graphicData uri="http://schemas.openxmlformats.org/drawingml/2006/table">
            <a:tbl>
              <a:tblPr/>
              <a:tblGrid>
                <a:gridCol w="215177">
                  <a:extLst>
                    <a:ext uri="{9D8B030D-6E8A-4147-A177-3AD203B41FA5}">
                      <a16:colId xmlns:a16="http://schemas.microsoft.com/office/drawing/2014/main" val="3584692262"/>
                    </a:ext>
                  </a:extLst>
                </a:gridCol>
                <a:gridCol w="477131">
                  <a:extLst>
                    <a:ext uri="{9D8B030D-6E8A-4147-A177-3AD203B41FA5}">
                      <a16:colId xmlns:a16="http://schemas.microsoft.com/office/drawing/2014/main" val="3100354688"/>
                    </a:ext>
                  </a:extLst>
                </a:gridCol>
                <a:gridCol w="1506238">
                  <a:extLst>
                    <a:ext uri="{9D8B030D-6E8A-4147-A177-3AD203B41FA5}">
                      <a16:colId xmlns:a16="http://schemas.microsoft.com/office/drawing/2014/main" val="1653832176"/>
                    </a:ext>
                  </a:extLst>
                </a:gridCol>
                <a:gridCol w="570686">
                  <a:extLst>
                    <a:ext uri="{9D8B030D-6E8A-4147-A177-3AD203B41FA5}">
                      <a16:colId xmlns:a16="http://schemas.microsoft.com/office/drawing/2014/main" val="203233354"/>
                    </a:ext>
                  </a:extLst>
                </a:gridCol>
                <a:gridCol w="860707">
                  <a:extLst>
                    <a:ext uri="{9D8B030D-6E8A-4147-A177-3AD203B41FA5}">
                      <a16:colId xmlns:a16="http://schemas.microsoft.com/office/drawing/2014/main" val="3015323003"/>
                    </a:ext>
                  </a:extLst>
                </a:gridCol>
                <a:gridCol w="570686">
                  <a:extLst>
                    <a:ext uri="{9D8B030D-6E8A-4147-A177-3AD203B41FA5}">
                      <a16:colId xmlns:a16="http://schemas.microsoft.com/office/drawing/2014/main" val="1197219750"/>
                    </a:ext>
                  </a:extLst>
                </a:gridCol>
                <a:gridCol w="1291061">
                  <a:extLst>
                    <a:ext uri="{9D8B030D-6E8A-4147-A177-3AD203B41FA5}">
                      <a16:colId xmlns:a16="http://schemas.microsoft.com/office/drawing/2014/main" val="2418549395"/>
                    </a:ext>
                  </a:extLst>
                </a:gridCol>
                <a:gridCol w="570686">
                  <a:extLst>
                    <a:ext uri="{9D8B030D-6E8A-4147-A177-3AD203B41FA5}">
                      <a16:colId xmlns:a16="http://schemas.microsoft.com/office/drawing/2014/main" val="762613742"/>
                    </a:ext>
                  </a:extLst>
                </a:gridCol>
                <a:gridCol w="991685">
                  <a:extLst>
                    <a:ext uri="{9D8B030D-6E8A-4147-A177-3AD203B41FA5}">
                      <a16:colId xmlns:a16="http://schemas.microsoft.com/office/drawing/2014/main" val="2539669011"/>
                    </a:ext>
                  </a:extLst>
                </a:gridCol>
                <a:gridCol w="570686">
                  <a:extLst>
                    <a:ext uri="{9D8B030D-6E8A-4147-A177-3AD203B41FA5}">
                      <a16:colId xmlns:a16="http://schemas.microsoft.com/office/drawing/2014/main" val="2637328356"/>
                    </a:ext>
                  </a:extLst>
                </a:gridCol>
                <a:gridCol w="1094595">
                  <a:extLst>
                    <a:ext uri="{9D8B030D-6E8A-4147-A177-3AD203B41FA5}">
                      <a16:colId xmlns:a16="http://schemas.microsoft.com/office/drawing/2014/main" val="3108597933"/>
                    </a:ext>
                  </a:extLst>
                </a:gridCol>
                <a:gridCol w="570686">
                  <a:extLst>
                    <a:ext uri="{9D8B030D-6E8A-4147-A177-3AD203B41FA5}">
                      <a16:colId xmlns:a16="http://schemas.microsoft.com/office/drawing/2014/main" val="3701027782"/>
                    </a:ext>
                  </a:extLst>
                </a:gridCol>
                <a:gridCol w="1225573">
                  <a:extLst>
                    <a:ext uri="{9D8B030D-6E8A-4147-A177-3AD203B41FA5}">
                      <a16:colId xmlns:a16="http://schemas.microsoft.com/office/drawing/2014/main" val="1373628384"/>
                    </a:ext>
                  </a:extLst>
                </a:gridCol>
              </a:tblGrid>
              <a:tr h="127235">
                <a:tc gridSpan="3">
                  <a:txBody>
                    <a:bodyPr/>
                    <a:lstStyle/>
                    <a:p>
                      <a:pPr algn="l" fontAlgn="b"/>
                      <a:r>
                        <a:rPr lang="en-US" sz="800" b="1" i="0" u="none" strike="noStrike" dirty="0">
                          <a:effectLst/>
                          <a:latin typeface="Arial" panose="020B0604020202020204" pitchFamily="34" charset="0"/>
                        </a:rPr>
                        <a:t>Total Data - All Sectors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UW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Independent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Tribal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Tech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3291764558"/>
                  </a:ext>
                </a:extLst>
              </a:tr>
              <a:tr h="127235">
                <a:tc>
                  <a:txBody>
                    <a:bodyPr/>
                    <a:lstStyle/>
                    <a:p>
                      <a:pPr algn="ctr" fontAlgn="b"/>
                      <a:endParaRPr lang="en-US" sz="800" b="1"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ctr" fontAlgn="b"/>
                      <a:endParaRPr lang="en-US" sz="800" b="1"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ctr" fontAlgn="b"/>
                      <a:endParaRPr lang="en-US" sz="800" b="1"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number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 dollars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number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 dollars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number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 dollars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number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 dollars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number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800" b="1" i="0" u="none" strike="noStrike">
                          <a:effectLst/>
                          <a:latin typeface="Arial" panose="020B0604020202020204" pitchFamily="34" charset="0"/>
                        </a:rPr>
                        <a:t> dollars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397296206"/>
                  </a:ext>
                </a:extLst>
              </a:tr>
              <a:tr h="127235">
                <a:tc>
                  <a:txBody>
                    <a:bodyPr/>
                    <a:lstStyle/>
                    <a:p>
                      <a:pPr algn="l" fontAlgn="b"/>
                      <a:r>
                        <a:rPr lang="en-US" sz="800" b="0" i="0" u="none" strike="noStrike">
                          <a:effectLst/>
                          <a:latin typeface="Arial" panose="020B0604020202020204" pitchFamily="34" charset="0"/>
                        </a:rPr>
                        <a:t>1(a)</a:t>
                      </a:r>
                    </a:p>
                  </a:txBody>
                  <a:tcPr marL="0" marR="0" marT="0"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panose="020B0604020202020204" pitchFamily="34" charset="0"/>
                        </a:rPr>
                        <a:t>Total number of undergraduates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923388725"/>
                  </a:ext>
                </a:extLst>
              </a:tr>
              <a:tr h="127235">
                <a:tc>
                  <a:txBody>
                    <a:bodyPr/>
                    <a:lstStyle/>
                    <a:p>
                      <a:pPr algn="l" fontAlgn="b"/>
                      <a:r>
                        <a:rPr lang="en-US" sz="800" b="0" i="0" u="none" strike="noStrike">
                          <a:effectLst/>
                          <a:latin typeface="Arial" panose="020B0604020202020204" pitchFamily="34" charset="0"/>
                        </a:rPr>
                        <a:t>G</a:t>
                      </a:r>
                    </a:p>
                  </a:txBody>
                  <a:tcPr marL="0" marR="0" marT="0"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panose="020B0604020202020204" pitchFamily="34" charset="0"/>
                        </a:rPr>
                        <a:t>enrolled at least half-time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760623188"/>
                  </a:ext>
                </a:extLst>
              </a:tr>
              <a:tr h="127235">
                <a:tc>
                  <a:txBody>
                    <a:bodyPr/>
                    <a:lstStyle/>
                    <a:p>
                      <a:pPr algn="l" fontAlgn="b"/>
                      <a:r>
                        <a:rPr lang="en-US" sz="800" b="0" i="0" u="none" strike="noStrike">
                          <a:effectLst/>
                          <a:latin typeface="Arial" panose="020B0604020202020204" pitchFamily="34" charset="0"/>
                        </a:rPr>
                        <a:t>G</a:t>
                      </a:r>
                    </a:p>
                  </a:txBody>
                  <a:tcPr marL="0" marR="0" marT="0"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panose="020B0604020202020204" pitchFamily="34" charset="0"/>
                        </a:rPr>
                        <a:t>in a degree or certificate program.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a:txBody>
                    <a:bodyPr/>
                    <a:lstStyle/>
                    <a:p>
                      <a:pPr algn="r" fontAlgn="b"/>
                      <a:r>
                        <a:rPr lang="en-US" sz="800" b="0" i="0" u="none" strike="noStrike">
                          <a:effectLst/>
                          <a:latin typeface="Arial" panose="020B0604020202020204" pitchFamily="34" charset="0"/>
                        </a:rPr>
                        <a:t>129,523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40,252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515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68,683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238,973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808769236"/>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397968823"/>
                  </a:ext>
                </a:extLst>
              </a:tr>
              <a:tr h="127235">
                <a:tc>
                  <a:txBody>
                    <a:bodyPr/>
                    <a:lstStyle/>
                    <a:p>
                      <a:pPr algn="l" fontAlgn="b"/>
                      <a:r>
                        <a:rPr lang="en-US" sz="800" b="0" i="0" u="none" strike="noStrike">
                          <a:effectLst/>
                          <a:latin typeface="Arial" panose="020B0604020202020204" pitchFamily="34" charset="0"/>
                        </a:rPr>
                        <a:t>1(b)</a:t>
                      </a:r>
                    </a:p>
                  </a:txBody>
                  <a:tcPr marL="0" marR="0" marT="0"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panose="020B0604020202020204" pitchFamily="34" charset="0"/>
                        </a:rPr>
                        <a:t>Wisconsin residents in 1(a).</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a:txBody>
                    <a:bodyPr/>
                    <a:lstStyle/>
                    <a:p>
                      <a:pPr algn="r" fontAlgn="b"/>
                      <a:r>
                        <a:rPr lang="en-US" sz="800" b="0" i="0" u="none" strike="noStrike">
                          <a:effectLst/>
                          <a:latin typeface="Arial" panose="020B0604020202020204" pitchFamily="34" charset="0"/>
                        </a:rPr>
                        <a:t>92,764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20,968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481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65,224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179,437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838089788"/>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369645896"/>
                  </a:ext>
                </a:extLst>
              </a:tr>
              <a:tr h="127235">
                <a:tc>
                  <a:txBody>
                    <a:bodyPr/>
                    <a:lstStyle/>
                    <a:p>
                      <a:pPr algn="l" fontAlgn="b"/>
                      <a:r>
                        <a:rPr lang="en-US" sz="800" b="0" i="0" u="none" strike="noStrike">
                          <a:effectLst/>
                          <a:latin typeface="Arial" panose="020B0604020202020204" pitchFamily="34" charset="0"/>
                        </a:rPr>
                        <a:t>2(a)</a:t>
                      </a:r>
                    </a:p>
                  </a:txBody>
                  <a:tcPr marL="0" marR="0" marT="0"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panose="020B0604020202020204" pitchFamily="34" charset="0"/>
                        </a:rPr>
                        <a:t>Students in 1(b) who filed the FAFSA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142977842"/>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panose="020B0604020202020204" pitchFamily="34" charset="0"/>
                        </a:rPr>
                        <a:t>and received financial aid.</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943755554"/>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827021896"/>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Freshmen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11,073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3,901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17,789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32,906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579151521"/>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Sophmores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9,183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3,150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71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14,747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27,151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534007864"/>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Juniors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9,742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3,402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67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13,211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4110396680"/>
                  </a:ext>
                </a:extLst>
              </a:tr>
              <a:tr h="127235">
                <a:tc>
                  <a:txBody>
                    <a:bodyPr/>
                    <a:lstStyle/>
                    <a:p>
                      <a:pPr algn="l" fontAlgn="b"/>
                      <a:r>
                        <a:rPr lang="en-US" sz="800" b="0" i="0" u="none" strike="noStrike">
                          <a:effectLst/>
                          <a:latin typeface="Arial" panose="020B0604020202020204" pitchFamily="34" charset="0"/>
                        </a:rPr>
                        <a:t>I</a:t>
                      </a: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Seniors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12,961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4,728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76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17,765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208837874"/>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42,959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15,181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357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32,536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91,033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A,I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175758717"/>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293020398"/>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Dependent Students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33,144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11,582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46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12,480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57,252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96322607"/>
                  </a:ext>
                </a:extLst>
              </a:tr>
              <a:tr h="127235">
                <a:tc>
                  <a:txBody>
                    <a:bodyPr/>
                    <a:lstStyle/>
                    <a:p>
                      <a:pPr algn="l" fontAlgn="b"/>
                      <a:r>
                        <a:rPr lang="en-US" sz="800" b="0" i="0" u="none" strike="noStrike">
                          <a:effectLst/>
                          <a:latin typeface="Arial" panose="020B0604020202020204" pitchFamily="34" charset="0"/>
                        </a:rPr>
                        <a:t>F</a:t>
                      </a: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Independent Students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9,815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3,599</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311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20,056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33,781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739962513"/>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42,959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15,181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357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32,536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91,033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599346087"/>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534253507"/>
                  </a:ext>
                </a:extLst>
              </a:tr>
              <a:tr h="127235">
                <a:tc>
                  <a:txBody>
                    <a:bodyPr/>
                    <a:lstStyle/>
                    <a:p>
                      <a:pPr algn="l" fontAlgn="b"/>
                      <a:r>
                        <a:rPr lang="en-US" sz="800" b="0" i="0" u="none" strike="noStrike">
                          <a:effectLst/>
                          <a:latin typeface="Arial" panose="020B0604020202020204" pitchFamily="34" charset="0"/>
                        </a:rPr>
                        <a:t>2(b)</a:t>
                      </a:r>
                    </a:p>
                  </a:txBody>
                  <a:tcPr marL="0" marR="0" marT="0"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panose="020B0604020202020204" pitchFamily="34" charset="0"/>
                        </a:rPr>
                        <a:t>Total cost of attendance.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588799124"/>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467414723"/>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Dependent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671,774,553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538,521,824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588,000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174,996,704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1,385,881,081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749396153"/>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Independent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182,570,155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120,978,198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4,922,568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363,896,996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672,367,917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5868336"/>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19,887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854,344,708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800" b="0" i="0" u="none" strike="noStrike">
                          <a:effectLst/>
                          <a:latin typeface="Arial" panose="020B0604020202020204" pitchFamily="34" charset="0"/>
                        </a:rPr>
                        <a:t>43,442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659,500,022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800" b="0" i="0" u="none" strike="noStrike">
                          <a:effectLst/>
                          <a:latin typeface="Arial" panose="020B0604020202020204" pitchFamily="34" charset="0"/>
                        </a:rPr>
                        <a:t>15,436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5,510,568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800" b="0" i="0" u="none" strike="noStrike">
                          <a:effectLst/>
                          <a:latin typeface="Arial" panose="020B0604020202020204" pitchFamily="34" charset="0"/>
                        </a:rPr>
                        <a:t>16,563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538,893,700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800" b="0" i="0" u="none" strike="noStrike">
                          <a:effectLst/>
                          <a:latin typeface="Arial" panose="020B0604020202020204" pitchFamily="34" charset="0"/>
                        </a:rPr>
                        <a:t>22,610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2,058,248,998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713856174"/>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C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816419779"/>
                  </a:ext>
                </a:extLst>
              </a:tr>
              <a:tr h="127235">
                <a:tc>
                  <a:txBody>
                    <a:bodyPr/>
                    <a:lstStyle/>
                    <a:p>
                      <a:pPr algn="l" fontAlgn="b"/>
                      <a:r>
                        <a:rPr lang="en-US" sz="800" b="0" i="0" u="none" strike="noStrike">
                          <a:effectLst/>
                          <a:latin typeface="Arial" panose="020B0604020202020204" pitchFamily="34" charset="0"/>
                        </a:rPr>
                        <a:t>2(c)</a:t>
                      </a: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Total EFC</a:t>
                      </a: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421016209"/>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890011972"/>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Dependent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212,248,056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180,768,435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61,377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53,094,613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446,172,481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842035819"/>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Independent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23,654,455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14,035,727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764,537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48,329,643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86,784,362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9092546"/>
                  </a:ext>
                </a:extLst>
              </a:tr>
              <a:tr h="127235">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panose="020B0604020202020204" pitchFamily="34" charset="0"/>
                        </a:rPr>
                        <a:t>5,491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235,902,511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800" b="0" i="0" u="none" strike="noStrike">
                          <a:effectLst/>
                          <a:latin typeface="Arial" panose="020B0604020202020204" pitchFamily="34" charset="0"/>
                        </a:rPr>
                        <a:t>12,832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194,804,162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800" b="0" i="0" u="none" strike="noStrike">
                          <a:effectLst/>
                          <a:latin typeface="Arial" panose="020B0604020202020204" pitchFamily="34" charset="0"/>
                        </a:rPr>
                        <a:t>2,313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825,914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800" b="0" i="0" u="none" strike="noStrike">
                          <a:effectLst/>
                          <a:latin typeface="Arial" panose="020B0604020202020204" pitchFamily="34" charset="0"/>
                        </a:rPr>
                        <a:t>3,117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a:effectLst/>
                          <a:latin typeface="Arial" panose="020B0604020202020204" pitchFamily="34" charset="0"/>
                        </a:rPr>
                        <a:t> $             101,424,256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800" b="0" i="0" u="none" strike="noStrike">
                          <a:effectLst/>
                          <a:latin typeface="Arial" panose="020B0604020202020204" pitchFamily="34" charset="0"/>
                        </a:rPr>
                        <a:t>5,855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800" b="0" i="0" u="none" strike="noStrike" dirty="0">
                          <a:effectLst/>
                          <a:latin typeface="Arial" panose="020B0604020202020204" pitchFamily="34" charset="0"/>
                        </a:rPr>
                        <a:t> $                  532,956,843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290130610"/>
                  </a:ext>
                </a:extLst>
              </a:tr>
            </a:tbl>
          </a:graphicData>
        </a:graphic>
      </p:graphicFrame>
      <p:sp>
        <p:nvSpPr>
          <p:cNvPr id="21" name="TextBox 20">
            <a:extLst>
              <a:ext uri="{FF2B5EF4-FFF2-40B4-BE49-F238E27FC236}">
                <a16:creationId xmlns:a16="http://schemas.microsoft.com/office/drawing/2014/main" id="{131BD6DB-C54F-217D-BB65-08CA850FD8EE}"/>
              </a:ext>
            </a:extLst>
          </p:cNvPr>
          <p:cNvSpPr txBox="1"/>
          <p:nvPr/>
        </p:nvSpPr>
        <p:spPr>
          <a:xfrm>
            <a:off x="3952875" y="3059668"/>
            <a:ext cx="348541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Student Data</a:t>
            </a:r>
          </a:p>
        </p:txBody>
      </p:sp>
    </p:spTree>
    <p:extLst>
      <p:ext uri="{BB962C8B-B14F-4D97-AF65-F5344CB8AC3E}">
        <p14:creationId xmlns:p14="http://schemas.microsoft.com/office/powerpoint/2010/main" val="39122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3AF-A3CE-4AD0-8659-A7C8B5C32727}"/>
              </a:ext>
            </a:extLst>
          </p:cNvPr>
          <p:cNvSpPr>
            <a:spLocks noGrp="1"/>
          </p:cNvSpPr>
          <p:nvPr>
            <p:ph type="title"/>
          </p:nvPr>
        </p:nvSpPr>
        <p:spPr/>
        <p:txBody>
          <a:bodyPr/>
          <a:lstStyle/>
          <a:p>
            <a:r>
              <a:rPr lang="en-US" dirty="0"/>
              <a:t>About You</a:t>
            </a:r>
          </a:p>
        </p:txBody>
      </p:sp>
      <p:sp>
        <p:nvSpPr>
          <p:cNvPr id="4" name="TextBox 3">
            <a:extLst>
              <a:ext uri="{FF2B5EF4-FFF2-40B4-BE49-F238E27FC236}">
                <a16:creationId xmlns:a16="http://schemas.microsoft.com/office/drawing/2014/main" id="{B99E0B91-40A5-4E2A-B9FE-D205115F01B2}"/>
              </a:ext>
            </a:extLst>
          </p:cNvPr>
          <p:cNvSpPr txBox="1"/>
          <p:nvPr/>
        </p:nvSpPr>
        <p:spPr>
          <a:xfrm>
            <a:off x="4047736" y="2211190"/>
            <a:ext cx="2383799" cy="506292"/>
          </a:xfrm>
          <a:prstGeom prst="rect">
            <a:avLst/>
          </a:prstGeom>
          <a:noFill/>
        </p:spPr>
        <p:txBody>
          <a:bodyPr wrap="square" rtlCol="0" anchor="t">
            <a:spAutoFit/>
          </a:bodyPr>
          <a:lstStyle/>
          <a:p>
            <a:pPr>
              <a:lnSpc>
                <a:spcPct val="150000"/>
              </a:lnSpc>
            </a:pPr>
            <a:r>
              <a:rPr lang="en-US" sz="2000" dirty="0">
                <a:ea typeface="Open Sans" panose="020B0806030504020204" pitchFamily="34" charset="0"/>
                <a:cs typeface="Open Sans" panose="020B0806030504020204" pitchFamily="34" charset="0"/>
              </a:rPr>
              <a:t>Peter Zammuto</a:t>
            </a:r>
            <a:endParaRPr lang="id-ID" sz="2000" dirty="0">
              <a:ea typeface="Open Sans" panose="020B0806030504020204" pitchFamily="34" charset="0"/>
              <a:cs typeface="Open Sans" panose="020B0806030504020204" pitchFamily="34" charset="0"/>
            </a:endParaRPr>
          </a:p>
        </p:txBody>
      </p:sp>
      <p:sp>
        <p:nvSpPr>
          <p:cNvPr id="5" name="TextBox 4">
            <a:extLst>
              <a:ext uri="{FF2B5EF4-FFF2-40B4-BE49-F238E27FC236}">
                <a16:creationId xmlns:a16="http://schemas.microsoft.com/office/drawing/2014/main" id="{BAEC3F19-CD14-40CE-A807-2352EC2E2467}"/>
              </a:ext>
            </a:extLst>
          </p:cNvPr>
          <p:cNvSpPr txBox="1"/>
          <p:nvPr/>
        </p:nvSpPr>
        <p:spPr>
          <a:xfrm>
            <a:off x="4047736" y="2766420"/>
            <a:ext cx="2168167" cy="307777"/>
          </a:xfrm>
          <a:prstGeom prst="rect">
            <a:avLst/>
          </a:prstGeom>
          <a:noFill/>
        </p:spPr>
        <p:txBody>
          <a:bodyPr wrap="square" rtlCol="0" anchor="t">
            <a:spAutoFit/>
          </a:bodyPr>
          <a:lstStyle/>
          <a:p>
            <a:r>
              <a:rPr lang="en-US" sz="1400" dirty="0"/>
              <a:t>Grant Administrator</a:t>
            </a:r>
            <a:endParaRPr lang="id-ID" sz="1400" dirty="0"/>
          </a:p>
        </p:txBody>
      </p:sp>
      <p:sp>
        <p:nvSpPr>
          <p:cNvPr id="6" name="TextBox 5">
            <a:extLst>
              <a:ext uri="{FF2B5EF4-FFF2-40B4-BE49-F238E27FC236}">
                <a16:creationId xmlns:a16="http://schemas.microsoft.com/office/drawing/2014/main" id="{23C72C0D-F7D2-43D6-B5AE-F1694F03E4C4}"/>
              </a:ext>
            </a:extLst>
          </p:cNvPr>
          <p:cNvSpPr txBox="1"/>
          <p:nvPr/>
        </p:nvSpPr>
        <p:spPr>
          <a:xfrm>
            <a:off x="4047736" y="3123135"/>
            <a:ext cx="2151427" cy="530145"/>
          </a:xfrm>
          <a:prstGeom prst="rect">
            <a:avLst/>
          </a:prstGeom>
          <a:noFill/>
        </p:spPr>
        <p:txBody>
          <a:bodyPr wrap="square" rtlCol="0" anchor="t">
            <a:spAutoFit/>
          </a:bodyPr>
          <a:lstStyle/>
          <a:p>
            <a:pPr>
              <a:lnSpc>
                <a:spcPct val="150000"/>
              </a:lnSpc>
            </a:pPr>
            <a:r>
              <a:rPr lang="da-DK" sz="1000" dirty="0">
                <a:ea typeface="Open Sans" panose="020B0806030504020204" pitchFamily="34" charset="0"/>
                <a:cs typeface="Open Sans" panose="020B0806030504020204" pitchFamily="34" charset="0"/>
              </a:rPr>
              <a:t>WI Higher Educational Aids Board</a:t>
            </a:r>
            <a:endParaRPr lang="en-US" sz="1000" dirty="0">
              <a:ea typeface="Open Sans" panose="020B0806030504020204" pitchFamily="34" charset="0"/>
              <a:cs typeface="Open Sans" panose="020B0806030504020204" pitchFamily="34" charset="0"/>
            </a:endParaRPr>
          </a:p>
          <a:p>
            <a:pPr>
              <a:lnSpc>
                <a:spcPct val="150000"/>
              </a:lnSpc>
            </a:pPr>
            <a:r>
              <a:rPr lang="en-US" sz="1000" dirty="0">
                <a:ea typeface="Open Sans" panose="020B0806030504020204" pitchFamily="34" charset="0"/>
                <a:cs typeface="Open Sans" panose="020B0806030504020204" pitchFamily="34" charset="0"/>
              </a:rPr>
              <a:t>Peter.Zammuto@wisconsin.gov</a:t>
            </a:r>
            <a:endParaRPr lang="da-DK" sz="1000" dirty="0">
              <a:ea typeface="Open Sans" panose="020B0806030504020204" pitchFamily="34" charset="0"/>
              <a:cs typeface="Open Sans" panose="020B0806030504020204" pitchFamily="34" charset="0"/>
            </a:endParaRPr>
          </a:p>
        </p:txBody>
      </p:sp>
      <p:sp>
        <p:nvSpPr>
          <p:cNvPr id="7" name="Oval 6">
            <a:extLst>
              <a:ext uri="{FF2B5EF4-FFF2-40B4-BE49-F238E27FC236}">
                <a16:creationId xmlns:a16="http://schemas.microsoft.com/office/drawing/2014/main" id="{D0356038-F627-4225-BF94-896AB5AA354E}"/>
              </a:ext>
            </a:extLst>
          </p:cNvPr>
          <p:cNvSpPr/>
          <p:nvPr/>
        </p:nvSpPr>
        <p:spPr>
          <a:xfrm>
            <a:off x="1431985" y="1928456"/>
            <a:ext cx="2389357" cy="23893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0AE9582-3B65-4705-A049-58D6F73E334F}"/>
              </a:ext>
            </a:extLst>
          </p:cNvPr>
          <p:cNvSpPr/>
          <p:nvPr/>
        </p:nvSpPr>
        <p:spPr>
          <a:xfrm>
            <a:off x="6657929" y="1879518"/>
            <a:ext cx="2389357" cy="23893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CE564E-0DB1-43F1-ABD7-1EC33C96A107}"/>
              </a:ext>
            </a:extLst>
          </p:cNvPr>
          <p:cNvSpPr txBox="1"/>
          <p:nvPr/>
        </p:nvSpPr>
        <p:spPr>
          <a:xfrm>
            <a:off x="9273680" y="2162252"/>
            <a:ext cx="2383799" cy="506292"/>
          </a:xfrm>
          <a:prstGeom prst="rect">
            <a:avLst/>
          </a:prstGeom>
          <a:noFill/>
        </p:spPr>
        <p:txBody>
          <a:bodyPr wrap="square" rtlCol="0" anchor="t">
            <a:spAutoFit/>
          </a:bodyPr>
          <a:lstStyle/>
          <a:p>
            <a:pPr>
              <a:lnSpc>
                <a:spcPct val="150000"/>
              </a:lnSpc>
            </a:pPr>
            <a:r>
              <a:rPr lang="en-US" sz="2000" dirty="0">
                <a:ea typeface="Open Sans" panose="020B0806030504020204" pitchFamily="34" charset="0"/>
                <a:cs typeface="Open Sans" panose="020B0806030504020204" pitchFamily="34" charset="0"/>
              </a:rPr>
              <a:t>Sherrie Nelson</a:t>
            </a:r>
            <a:endParaRPr lang="id-ID" sz="2000" dirty="0">
              <a:ea typeface="Open Sans" panose="020B0806030504020204" pitchFamily="34" charset="0"/>
              <a:cs typeface="Open Sans" panose="020B0806030504020204" pitchFamily="34" charset="0"/>
            </a:endParaRPr>
          </a:p>
        </p:txBody>
      </p:sp>
      <p:sp>
        <p:nvSpPr>
          <p:cNvPr id="10" name="TextBox 9">
            <a:extLst>
              <a:ext uri="{FF2B5EF4-FFF2-40B4-BE49-F238E27FC236}">
                <a16:creationId xmlns:a16="http://schemas.microsoft.com/office/drawing/2014/main" id="{4D6B3724-1A0A-4A23-BCCD-32CC13B9FF6E}"/>
              </a:ext>
            </a:extLst>
          </p:cNvPr>
          <p:cNvSpPr txBox="1"/>
          <p:nvPr/>
        </p:nvSpPr>
        <p:spPr>
          <a:xfrm>
            <a:off x="9273680" y="2717482"/>
            <a:ext cx="2168167" cy="307777"/>
          </a:xfrm>
          <a:prstGeom prst="rect">
            <a:avLst/>
          </a:prstGeom>
          <a:noFill/>
        </p:spPr>
        <p:txBody>
          <a:bodyPr wrap="square" rtlCol="0" anchor="t">
            <a:spAutoFit/>
          </a:bodyPr>
          <a:lstStyle/>
          <a:p>
            <a:r>
              <a:rPr lang="en-US" sz="1400" dirty="0"/>
              <a:t>Admin Policy Advisor</a:t>
            </a:r>
            <a:endParaRPr lang="id-ID" sz="1400" dirty="0"/>
          </a:p>
        </p:txBody>
      </p:sp>
      <p:sp>
        <p:nvSpPr>
          <p:cNvPr id="11" name="TextBox 10">
            <a:extLst>
              <a:ext uri="{FF2B5EF4-FFF2-40B4-BE49-F238E27FC236}">
                <a16:creationId xmlns:a16="http://schemas.microsoft.com/office/drawing/2014/main" id="{5D7B43F2-2609-40FF-B1C0-E44742D22BA4}"/>
              </a:ext>
            </a:extLst>
          </p:cNvPr>
          <p:cNvSpPr txBox="1"/>
          <p:nvPr/>
        </p:nvSpPr>
        <p:spPr>
          <a:xfrm>
            <a:off x="9273680" y="3074197"/>
            <a:ext cx="2151427" cy="529376"/>
          </a:xfrm>
          <a:prstGeom prst="rect">
            <a:avLst/>
          </a:prstGeom>
          <a:noFill/>
        </p:spPr>
        <p:txBody>
          <a:bodyPr wrap="square" rtlCol="0" anchor="t">
            <a:spAutoFit/>
          </a:bodyPr>
          <a:lstStyle/>
          <a:p>
            <a:pPr>
              <a:lnSpc>
                <a:spcPct val="150000"/>
              </a:lnSpc>
            </a:pPr>
            <a:r>
              <a:rPr lang="da-DK" sz="1000" dirty="0">
                <a:ea typeface="Open Sans" panose="020B0806030504020204" pitchFamily="34" charset="0"/>
                <a:cs typeface="Open Sans" panose="020B0806030504020204" pitchFamily="34" charset="0"/>
              </a:rPr>
              <a:t>WI Higher Educational Aids Board</a:t>
            </a:r>
          </a:p>
          <a:p>
            <a:pPr>
              <a:lnSpc>
                <a:spcPct val="150000"/>
              </a:lnSpc>
            </a:pPr>
            <a:r>
              <a:rPr lang="da-DK" sz="1000" dirty="0">
                <a:ea typeface="Open Sans" panose="020B0806030504020204" pitchFamily="34" charset="0"/>
                <a:cs typeface="Open Sans" panose="020B0806030504020204" pitchFamily="34" charset="0"/>
              </a:rPr>
              <a:t>Sherrie.Nelson@wisconsin.gov</a:t>
            </a:r>
            <a:endParaRPr lang="id-ID" sz="1000" dirty="0">
              <a:ea typeface="Open Sans" panose="020B0806030504020204" pitchFamily="34" charset="0"/>
              <a:cs typeface="Open Sans" panose="020B0806030504020204" pitchFamily="34" charset="0"/>
            </a:endParaRPr>
          </a:p>
        </p:txBody>
      </p:sp>
    </p:spTree>
    <p:extLst>
      <p:ext uri="{BB962C8B-B14F-4D97-AF65-F5344CB8AC3E}">
        <p14:creationId xmlns:p14="http://schemas.microsoft.com/office/powerpoint/2010/main" val="1014996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450" decel="100000" fill="hold"/>
                                        <p:tgtEl>
                                          <p:spTgt spid="9"/>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6DA8-1C7B-367B-BB62-0AAEC108000B}"/>
              </a:ext>
            </a:extLst>
          </p:cNvPr>
          <p:cNvSpPr>
            <a:spLocks noGrp="1"/>
          </p:cNvSpPr>
          <p:nvPr>
            <p:ph type="title"/>
          </p:nvPr>
        </p:nvSpPr>
        <p:spPr/>
        <p:txBody>
          <a:bodyPr/>
          <a:lstStyle/>
          <a:p>
            <a:r>
              <a:rPr lang="en-US" dirty="0"/>
              <a:t>All that data sent … A peak under the “Hood”</a:t>
            </a:r>
          </a:p>
        </p:txBody>
      </p:sp>
      <p:pic>
        <p:nvPicPr>
          <p:cNvPr id="9"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31205488"/>
            <a:ext cx="220663" cy="206375"/>
          </a:xfrm>
          <a:prstGeom prst="rect">
            <a:avLst/>
          </a:prstGeom>
        </p:spPr>
      </p:pic>
      <p:pic>
        <p:nvPicPr>
          <p:cNvPr id="10"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31403925"/>
            <a:ext cx="220663" cy="212725"/>
          </a:xfrm>
          <a:prstGeom prst="rect">
            <a:avLst/>
          </a:prstGeom>
        </p:spPr>
      </p:pic>
      <p:pic>
        <p:nvPicPr>
          <p:cNvPr id="11"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32127825"/>
            <a:ext cx="220663" cy="204788"/>
          </a:xfrm>
          <a:prstGeom prst="rect">
            <a:avLst/>
          </a:prstGeom>
        </p:spPr>
      </p:pic>
      <p:graphicFrame>
        <p:nvGraphicFramePr>
          <p:cNvPr id="7" name="Table 6">
            <a:extLst>
              <a:ext uri="{FF2B5EF4-FFF2-40B4-BE49-F238E27FC236}">
                <a16:creationId xmlns:a16="http://schemas.microsoft.com/office/drawing/2014/main" id="{B842F663-5716-9374-EF23-41EF56EEF34D}"/>
              </a:ext>
            </a:extLst>
          </p:cNvPr>
          <p:cNvGraphicFramePr>
            <a:graphicFrameLocks noGrp="1"/>
          </p:cNvGraphicFramePr>
          <p:nvPr/>
        </p:nvGraphicFramePr>
        <p:xfrm>
          <a:off x="695645" y="1458009"/>
          <a:ext cx="3901487" cy="4379734"/>
        </p:xfrm>
        <a:graphic>
          <a:graphicData uri="http://schemas.openxmlformats.org/drawingml/2006/table">
            <a:tbl>
              <a:tblPr/>
              <a:tblGrid>
                <a:gridCol w="79374">
                  <a:extLst>
                    <a:ext uri="{9D8B030D-6E8A-4147-A177-3AD203B41FA5}">
                      <a16:colId xmlns:a16="http://schemas.microsoft.com/office/drawing/2014/main" val="2879370186"/>
                    </a:ext>
                  </a:extLst>
                </a:gridCol>
                <a:gridCol w="142874">
                  <a:extLst>
                    <a:ext uri="{9D8B030D-6E8A-4147-A177-3AD203B41FA5}">
                      <a16:colId xmlns:a16="http://schemas.microsoft.com/office/drawing/2014/main" val="1283142154"/>
                    </a:ext>
                  </a:extLst>
                </a:gridCol>
                <a:gridCol w="564959">
                  <a:extLst>
                    <a:ext uri="{9D8B030D-6E8A-4147-A177-3AD203B41FA5}">
                      <a16:colId xmlns:a16="http://schemas.microsoft.com/office/drawing/2014/main" val="165360956"/>
                    </a:ext>
                  </a:extLst>
                </a:gridCol>
                <a:gridCol w="214778">
                  <a:extLst>
                    <a:ext uri="{9D8B030D-6E8A-4147-A177-3AD203B41FA5}">
                      <a16:colId xmlns:a16="http://schemas.microsoft.com/office/drawing/2014/main" val="2445517575"/>
                    </a:ext>
                  </a:extLst>
                </a:gridCol>
                <a:gridCol w="322167">
                  <a:extLst>
                    <a:ext uri="{9D8B030D-6E8A-4147-A177-3AD203B41FA5}">
                      <a16:colId xmlns:a16="http://schemas.microsoft.com/office/drawing/2014/main" val="3371145085"/>
                    </a:ext>
                  </a:extLst>
                </a:gridCol>
                <a:gridCol w="214778">
                  <a:extLst>
                    <a:ext uri="{9D8B030D-6E8A-4147-A177-3AD203B41FA5}">
                      <a16:colId xmlns:a16="http://schemas.microsoft.com/office/drawing/2014/main" val="3071175411"/>
                    </a:ext>
                  </a:extLst>
                </a:gridCol>
                <a:gridCol w="480916">
                  <a:extLst>
                    <a:ext uri="{9D8B030D-6E8A-4147-A177-3AD203B41FA5}">
                      <a16:colId xmlns:a16="http://schemas.microsoft.com/office/drawing/2014/main" val="3582443709"/>
                    </a:ext>
                  </a:extLst>
                </a:gridCol>
                <a:gridCol w="214778">
                  <a:extLst>
                    <a:ext uri="{9D8B030D-6E8A-4147-A177-3AD203B41FA5}">
                      <a16:colId xmlns:a16="http://schemas.microsoft.com/office/drawing/2014/main" val="2201420788"/>
                    </a:ext>
                  </a:extLst>
                </a:gridCol>
                <a:gridCol w="368858">
                  <a:extLst>
                    <a:ext uri="{9D8B030D-6E8A-4147-A177-3AD203B41FA5}">
                      <a16:colId xmlns:a16="http://schemas.microsoft.com/office/drawing/2014/main" val="1868149747"/>
                    </a:ext>
                  </a:extLst>
                </a:gridCol>
                <a:gridCol w="214778">
                  <a:extLst>
                    <a:ext uri="{9D8B030D-6E8A-4147-A177-3AD203B41FA5}">
                      <a16:colId xmlns:a16="http://schemas.microsoft.com/office/drawing/2014/main" val="1879747530"/>
                    </a:ext>
                  </a:extLst>
                </a:gridCol>
                <a:gridCol w="410879">
                  <a:extLst>
                    <a:ext uri="{9D8B030D-6E8A-4147-A177-3AD203B41FA5}">
                      <a16:colId xmlns:a16="http://schemas.microsoft.com/office/drawing/2014/main" val="3214483317"/>
                    </a:ext>
                  </a:extLst>
                </a:gridCol>
                <a:gridCol w="214778">
                  <a:extLst>
                    <a:ext uri="{9D8B030D-6E8A-4147-A177-3AD203B41FA5}">
                      <a16:colId xmlns:a16="http://schemas.microsoft.com/office/drawing/2014/main" val="201772915"/>
                    </a:ext>
                  </a:extLst>
                </a:gridCol>
                <a:gridCol w="457570">
                  <a:extLst>
                    <a:ext uri="{9D8B030D-6E8A-4147-A177-3AD203B41FA5}">
                      <a16:colId xmlns:a16="http://schemas.microsoft.com/office/drawing/2014/main" val="4020297217"/>
                    </a:ext>
                  </a:extLst>
                </a:gridCol>
              </a:tblGrid>
              <a:tr h="47207">
                <a:tc>
                  <a:txBody>
                    <a:bodyPr/>
                    <a:lstStyle/>
                    <a:p>
                      <a:pPr algn="l" fontAlgn="b"/>
                      <a:r>
                        <a:rPr lang="en-US" sz="300" b="0" i="0" u="none" strike="noStrike">
                          <a:effectLst/>
                          <a:latin typeface="Arial" panose="020B0604020202020204" pitchFamily="34" charset="0"/>
                        </a:rPr>
                        <a:t>2(d)</a:t>
                      </a:r>
                    </a:p>
                  </a:txBody>
                  <a:tcPr marL="0" marR="0" marT="0" marB="0" anchor="b">
                    <a:lnL>
                      <a:noFill/>
                    </a:lnL>
                    <a:lnR>
                      <a:noFill/>
                    </a:lnR>
                    <a:lnT>
                      <a:noFill/>
                    </a:lnT>
                    <a:lnB>
                      <a:noFill/>
                    </a:lnB>
                  </a:tcPr>
                </a:tc>
                <a:tc gridSpan="2">
                  <a:txBody>
                    <a:bodyPr/>
                    <a:lstStyle/>
                    <a:p>
                      <a:pPr algn="l" fontAlgn="b"/>
                      <a:r>
                        <a:rPr lang="en-US" sz="300" b="0" i="0" u="none" strike="noStrike">
                          <a:effectLst/>
                          <a:latin typeface="Arial" panose="020B0604020202020204" pitchFamily="34" charset="0"/>
                        </a:rPr>
                        <a:t>Need-Based Aid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4519413"/>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7358696"/>
                  </a:ext>
                </a:extLst>
              </a:tr>
              <a:tr h="47207">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ACG</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141832683"/>
                  </a:ext>
                </a:extLst>
              </a:tr>
              <a:tr h="47207">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BIA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295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2,044,008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34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255,764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174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282,359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203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415,934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706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2,998,065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446991734"/>
                  </a:ext>
                </a:extLst>
              </a:tr>
              <a:tr h="47207">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Nat'l SMART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181719112"/>
                  </a:ext>
                </a:extLst>
              </a:tr>
              <a:tr h="47207">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Pell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25,862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112,603,682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7,010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30,417,165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256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863,975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29,293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92,256,619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62,421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236,141,441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169622424"/>
                  </a:ext>
                </a:extLst>
              </a:tr>
              <a:tr h="47207">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SEOG</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12,913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9,484,470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3,967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3,438,935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93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22,925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7,411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4,192,047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24,384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17,138,377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632324247"/>
                  </a:ext>
                </a:extLst>
              </a:tr>
              <a:tr h="47207">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LN</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Stafford Loans (sub)</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25,855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96,687,575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11,219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43,094,986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18,193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49,598,636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55,267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189,381,197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663043988"/>
                  </a:ext>
                </a:extLst>
              </a:tr>
              <a:tr h="47207">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WK</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Fed workstudy</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3,952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6,782,148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3,120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5,450,020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19,741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1,060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2,546,217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8,144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14,798,126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092017835"/>
                  </a:ext>
                </a:extLst>
              </a:tr>
              <a:tr h="88859">
                <a:tc>
                  <a:txBody>
                    <a:bodyPr/>
                    <a:lstStyle/>
                    <a:p>
                      <a:pPr algn="l" fontAlgn="b"/>
                      <a:r>
                        <a:rPr lang="en-US" sz="3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Institutional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11,447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49,276,076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10,773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76,088,255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478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441,609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22,698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125,805,940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495332529"/>
                  </a:ext>
                </a:extLst>
              </a:tr>
              <a:tr h="88859">
                <a:tc>
                  <a:txBody>
                    <a:bodyPr/>
                    <a:lstStyle/>
                    <a:p>
                      <a:pPr algn="l" fontAlgn="b"/>
                      <a:r>
                        <a:rPr lang="en-US" sz="3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LN</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Institutional Loans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254,328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254,328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03832138"/>
                  </a:ext>
                </a:extLst>
              </a:tr>
              <a:tr h="88859">
                <a:tc>
                  <a:txBody>
                    <a:bodyPr/>
                    <a:lstStyle/>
                    <a:p>
                      <a:pPr algn="l" fontAlgn="b"/>
                      <a:r>
                        <a:rPr lang="en-US" sz="3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WK</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Institutional Employment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183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527,392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183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527,392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343692685"/>
                  </a:ext>
                </a:extLst>
              </a:tr>
              <a:tr h="47207">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Private Grants/Scholarships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274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252,470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2,106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6,572,559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290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495,853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1,994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1,852,732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4,664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9,173,614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608234677"/>
                  </a:ext>
                </a:extLst>
              </a:tr>
              <a:tr h="47207">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Fund For Wisconsin Scholars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3,079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11,196,823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4,950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3,085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11,201,773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381613080"/>
                  </a:ext>
                </a:extLst>
              </a:tr>
              <a:tr h="47207">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Lawton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2,703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6,459,101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2,703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6,459,101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448309453"/>
                  </a:ext>
                </a:extLst>
              </a:tr>
              <a:tr h="47207">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UW Tuition Increase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6,541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6,365,139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6,541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6,365,139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855294833"/>
                  </a:ext>
                </a:extLst>
              </a:tr>
              <a:tr h="88859">
                <a:tc>
                  <a:txBody>
                    <a:bodyPr/>
                    <a:lstStyle/>
                    <a:p>
                      <a:pPr algn="l" fontAlgn="b"/>
                      <a:r>
                        <a:rPr lang="en-US" sz="300" b="0" i="0" u="none" strike="noStrike">
                          <a:effectLst/>
                          <a:latin typeface="Arial" panose="020B0604020202020204" pitchFamily="34" charset="0"/>
                        </a:rPr>
                        <a:t>MIXED</a:t>
                      </a:r>
                    </a:p>
                  </a:txBody>
                  <a:tcPr marL="0" marR="0" marT="0" marB="0" anchor="b">
                    <a:lnL>
                      <a:noFill/>
                    </a:lnL>
                    <a:lnR>
                      <a:noFill/>
                    </a:lnR>
                    <a:lnT>
                      <a:noFill/>
                    </a:lnT>
                    <a:lnB>
                      <a:noFill/>
                    </a:lnB>
                    <a:solidFill>
                      <a:srgbClr val="FFFF00"/>
                    </a:solidFill>
                  </a:tcPr>
                </a:tc>
                <a:tc>
                  <a:txBody>
                    <a:bodyPr/>
                    <a:lstStyle/>
                    <a:p>
                      <a:pPr algn="l" fontAlgn="b"/>
                      <a:r>
                        <a:rPr lang="en-US" sz="300" b="0" i="0" u="none" strike="noStrike">
                          <a:effectLst/>
                          <a:latin typeface="Arial" panose="020B0604020202020204" pitchFamily="34" charset="0"/>
                        </a:rPr>
                        <a:t>mixed</a:t>
                      </a:r>
                    </a:p>
                  </a:txBody>
                  <a:tcPr marL="0" marR="0" marT="0" marB="0" anchor="b">
                    <a:lnL>
                      <a:noFill/>
                    </a:lnL>
                    <a:lnR>
                      <a:noFill/>
                    </a:lnR>
                    <a:lnT>
                      <a:noFill/>
                    </a:lnT>
                    <a:lnB>
                      <a:noFill/>
                    </a:lnB>
                    <a:solidFill>
                      <a:srgbClr val="FFFF00"/>
                    </a:solidFill>
                  </a:tcPr>
                </a:tc>
                <a:tc>
                  <a:txBody>
                    <a:bodyPr/>
                    <a:lstStyle/>
                    <a:p>
                      <a:pPr algn="l" fontAlgn="b"/>
                      <a:r>
                        <a:rPr lang="en-US" sz="300" b="0" i="0" u="none" strike="noStrike">
                          <a:effectLst/>
                          <a:latin typeface="Arial" panose="020B0604020202020204" pitchFamily="34" charset="0"/>
                        </a:rPr>
                        <a:t>Other</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0" i="0" u="none" strike="noStrike">
                          <a:effectLst/>
                          <a:latin typeface="Arial" panose="020B0604020202020204" pitchFamily="34" charset="0"/>
                        </a:rPr>
                        <a:t>926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0" i="0" u="none" strike="noStrike">
                          <a:effectLst/>
                          <a:latin typeface="Arial" panose="020B0604020202020204" pitchFamily="34" charset="0"/>
                        </a:rPr>
                        <a:t> $         2,103,855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0" i="0" u="none" strike="noStrike">
                          <a:effectLst/>
                          <a:latin typeface="Arial" panose="020B0604020202020204" pitchFamily="34" charset="0"/>
                        </a:rPr>
                        <a:t>763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0" i="0" u="none" strike="noStrike">
                          <a:effectLst/>
                          <a:latin typeface="Arial" panose="020B0604020202020204" pitchFamily="34" charset="0"/>
                        </a:rPr>
                        <a:t> $                       2,286,341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0" i="0" u="none" strike="noStrike">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0" i="0" u="none" strike="noStrike">
                          <a:effectLst/>
                          <a:latin typeface="Arial" panose="020B0604020202020204" pitchFamily="34" charset="0"/>
                        </a:rPr>
                        <a:t> $                  12,500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0" i="0" u="none" strike="noStrike">
                          <a:effectLst/>
                          <a:latin typeface="Arial" panose="020B0604020202020204" pitchFamily="34" charset="0"/>
                        </a:rPr>
                        <a:t>418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0" i="0" u="none" strike="noStrike">
                          <a:effectLst/>
                          <a:latin typeface="Arial" panose="020B0604020202020204" pitchFamily="34" charset="0"/>
                        </a:rPr>
                        <a:t> $                    553,277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0" i="0" u="none" strike="noStrike">
                          <a:effectLst/>
                          <a:latin typeface="Arial" panose="020B0604020202020204" pitchFamily="34" charset="0"/>
                        </a:rPr>
                        <a:t>2,127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300" b="0" i="0" u="none" strike="noStrike">
                          <a:effectLst/>
                          <a:latin typeface="Arial" panose="020B0604020202020204" pitchFamily="34" charset="0"/>
                        </a:rPr>
                        <a:t> $                     4,955,973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3004137133"/>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0" i="0" u="none" strike="noStrike">
                          <a:effectLst/>
                          <a:latin typeface="Arial" panose="020B0604020202020204" pitchFamily="34" charset="0"/>
                        </a:rPr>
                        <a:t>TOTAL NB</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93,847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303,255,347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39,250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168,385,745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845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1,697,353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59,056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151,862,021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192,998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625,200,466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796302038"/>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0" i="0" u="none" strike="noStrike">
                          <a:effectLst/>
                          <a:latin typeface="Arial" panose="020B0604020202020204" pitchFamily="34" charset="0"/>
                        </a:rPr>
                        <a:t>HEAB NB</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30,023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59,681,262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9,138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27,617,957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403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474,774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23,696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20,648,698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63,260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108,422,691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2351940"/>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0" i="0" u="none" strike="noStrike">
                          <a:effectLst/>
                          <a:latin typeface="Arial" panose="020B0604020202020204" pitchFamily="34" charset="0"/>
                        </a:rPr>
                        <a:t>Total W/HEAB NB Aid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123,870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362,936,609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48,388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196,003,702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1,248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2,172,127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82,752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172,510,719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256,258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733,623,157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071998"/>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8233357"/>
                  </a:ext>
                </a:extLst>
              </a:tr>
              <a:tr h="47207">
                <a:tc gridSpan="3">
                  <a:txBody>
                    <a:bodyPr/>
                    <a:lstStyle/>
                    <a:p>
                      <a:pPr algn="l" fontAlgn="b"/>
                      <a:r>
                        <a:rPr lang="en-US" sz="300" b="0" i="0" u="none" strike="noStrike">
                          <a:effectLst/>
                          <a:latin typeface="Arial" panose="020B0604020202020204" pitchFamily="34" charset="0"/>
                        </a:rPr>
                        <a:t>Other Need Based Aid (from data sheets)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7678311"/>
                  </a:ext>
                </a:extLst>
              </a:tr>
              <a:tr h="52760">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0" i="0" u="none" strike="noStrike">
                          <a:effectLst/>
                          <a:latin typeface="Arial Narrow" panose="020B0606020202030204" pitchFamily="34" charset="0"/>
                        </a:rPr>
                        <a:t>TEACH GRANT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0" i="0" u="none" strike="noStrike">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0" i="0" u="none" strike="noStrike">
                          <a:effectLst/>
                          <a:latin typeface="Arial" panose="020B0604020202020204" pitchFamily="34" charset="0"/>
                        </a:rPr>
                        <a:t> $              41,492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0" i="0" u="none" strike="noStrike">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0" i="0" u="none" strike="noStrike">
                          <a:effectLst/>
                          <a:latin typeface="Arial" panose="020B0604020202020204" pitchFamily="34" charset="0"/>
                        </a:rPr>
                        <a:t> $                            53,961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0" i="0" u="none" strike="noStrike">
                          <a:effectLst/>
                          <a:latin typeface="Arial" panose="020B060402020202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95,453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000050026"/>
                  </a:ext>
                </a:extLst>
              </a:tr>
              <a:tr h="88859">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Narrow" panose="020B0606020202030204" pitchFamily="34" charset="0"/>
                        </a:rPr>
                        <a:t>OTHER FEDERAL NEED BASED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259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418,827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497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1,458,000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10,250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1,887,077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399155941"/>
                  </a:ext>
                </a:extLst>
              </a:tr>
              <a:tr h="52760">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Narrow" panose="020B0606020202030204" pitchFamily="34" charset="0"/>
                        </a:rPr>
                        <a:t>Workforce Investment Act (WIA)</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107101208"/>
                  </a:ext>
                </a:extLst>
              </a:tr>
              <a:tr h="52760">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Narrow" panose="020B0606020202030204" pitchFamily="34" charset="0"/>
                        </a:rPr>
                        <a:t>HRSA</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2,000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2,000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447488282"/>
                  </a:ext>
                </a:extLst>
              </a:tr>
              <a:tr h="61091">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Narrow" panose="020B0606020202030204" pitchFamily="34" charset="0"/>
                        </a:rPr>
                        <a:t>TRIO</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42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48,128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48,128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969179354"/>
                  </a:ext>
                </a:extLst>
              </a:tr>
              <a:tr h="61091">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Narrow" panose="020B0606020202030204" pitchFamily="34" charset="0"/>
                        </a:rPr>
                        <a:t>Veterans of Foreign Wars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750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750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203108194"/>
                  </a:ext>
                </a:extLst>
              </a:tr>
              <a:tr h="61091">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Narrow" panose="020B0606020202030204" pitchFamily="34" charset="0"/>
                        </a:rPr>
                        <a:t>STEM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329042531"/>
                  </a:ext>
                </a:extLst>
              </a:tr>
              <a:tr h="52760">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LN</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Narrow" panose="020B0606020202030204" pitchFamily="34" charset="0"/>
                        </a:rPr>
                        <a:t>Federal Nursing Student Loan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257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946,034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91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421,081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21,000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1,388,115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1356493341"/>
                  </a:ext>
                </a:extLst>
              </a:tr>
              <a:tr h="52760">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LN</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Narrow" panose="020B0606020202030204" pitchFamily="34" charset="0"/>
                        </a:rPr>
                        <a:t>Other Need Based Loan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               7,000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7,000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17555597"/>
                  </a:ext>
                </a:extLst>
              </a:tr>
              <a:tr h="88859">
                <a:tc>
                  <a:txBody>
                    <a:bodyPr/>
                    <a:lstStyle/>
                    <a:p>
                      <a:pPr algn="l" fontAlgn="b"/>
                      <a:r>
                        <a:rPr lang="en-US" sz="3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Narrow" panose="020B0606020202030204" pitchFamily="34" charset="0"/>
                        </a:rPr>
                        <a:t>Native Pathways (Trbl) NWTC ED Found (Tech)</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2,250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2,250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746291840"/>
                  </a:ext>
                </a:extLst>
              </a:tr>
              <a:tr h="52760">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AICF American Indian College Fund</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4118713524"/>
                  </a:ext>
                </a:extLst>
              </a:tr>
              <a:tr h="52760">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Johnson Scholarship Foundation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175646181"/>
                  </a:ext>
                </a:extLst>
              </a:tr>
              <a:tr h="52760">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DPS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225154277"/>
                  </a:ext>
                </a:extLst>
              </a:tr>
              <a:tr h="52760">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Robert J. Peot Scholarship</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4191674789"/>
                  </a:ext>
                </a:extLst>
              </a:tr>
              <a:tr h="52760">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Other</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770089802"/>
                  </a:ext>
                </a:extLst>
              </a:tr>
              <a:tr h="52760">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Fund For WI Scholars STIPEND</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197384282"/>
                  </a:ext>
                </a:extLst>
              </a:tr>
              <a:tr h="88859">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American Indian College Fund-Full Circle (Need-Based)</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649462027"/>
                  </a:ext>
                </a:extLst>
              </a:tr>
              <a:tr h="52760">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Dreamkeepers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61367516"/>
                  </a:ext>
                </a:extLst>
              </a:tr>
              <a:tr h="52760">
                <a:tc>
                  <a:txBody>
                    <a:bodyPr/>
                    <a:lstStyle/>
                    <a:p>
                      <a:pPr algn="l" fontAlgn="b"/>
                      <a:r>
                        <a:rPr lang="en-US" sz="300" b="0" i="0" u="none" strike="noStrike">
                          <a:effectLst/>
                          <a:latin typeface="Arial" panose="020B0604020202020204" pitchFamily="34" charset="0"/>
                        </a:rPr>
                        <a:t>PRI </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WK</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Narrow" panose="020B0606020202030204" pitchFamily="34" charset="0"/>
                        </a:rPr>
                        <a:t>Other Need Based Work Study</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865164949"/>
                  </a:ext>
                </a:extLst>
              </a:tr>
              <a:tr h="52760">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Narrow" panose="020B0606020202030204" pitchFamily="34" charset="0"/>
                        </a:rPr>
                        <a:t>DVR - Department of Vocational Rehab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156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353,803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61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244,039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284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400,668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998,510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391094278"/>
                  </a:ext>
                </a:extLst>
              </a:tr>
              <a:tr h="88859">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Narrow" panose="020B0606020202030204" pitchFamily="34" charset="0"/>
                        </a:rPr>
                        <a:t>UW SYSTEM STUDY ABROAD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242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336,699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336,699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4222707046"/>
                  </a:ext>
                </a:extLst>
              </a:tr>
              <a:tr h="52760">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Narrow" panose="020B0606020202030204" pitchFamily="34" charset="0"/>
                        </a:rPr>
                        <a:t>GEAR UP</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98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109,260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38,891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148,151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1990836220"/>
                  </a:ext>
                </a:extLst>
              </a:tr>
              <a:tr h="52760">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Narrow" panose="020B0606020202030204" pitchFamily="34" charset="0"/>
                        </a:rPr>
                        <a:t>WI Emergency Assistance Grant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1932117074"/>
                  </a:ext>
                </a:extLst>
              </a:tr>
              <a:tr h="61091">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Narrow" panose="020B0606020202030204" pitchFamily="34" charset="0"/>
                        </a:rPr>
                        <a:t>Community Action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1864615905"/>
                  </a:ext>
                </a:extLst>
              </a:tr>
              <a:tr h="99967">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Narrow" panose="020B0606020202030204" pitchFamily="34" charset="0"/>
                        </a:rPr>
                        <a:t>Forward Services Dislocated Worker Funds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232841558"/>
                  </a:ext>
                </a:extLst>
              </a:tr>
              <a:tr h="47207">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Other State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                     41,840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                          41,840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7522549"/>
                  </a:ext>
                </a:extLst>
              </a:tr>
              <a:tr h="47207">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LN</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Other State Loans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75323661"/>
                  </a:ext>
                </a:extLst>
              </a:tr>
              <a:tr h="88859">
                <a:tc>
                  <a:txBody>
                    <a:bodyPr/>
                    <a:lstStyle/>
                    <a:p>
                      <a:pPr algn="l" fontAlgn="b"/>
                      <a:r>
                        <a:rPr lang="en-US" sz="300" b="0" i="0" u="none" strike="noStrike">
                          <a:effectLst/>
                          <a:latin typeface="Arial" panose="020B0604020202020204" pitchFamily="34" charset="0"/>
                        </a:rPr>
                        <a:t>MIXED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300" b="0" i="0" u="none" strike="noStrike">
                          <a:effectLst/>
                          <a:latin typeface="Arial" panose="020B0604020202020204" pitchFamily="34" charset="0"/>
                        </a:rPr>
                        <a:t>mixed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300" b="0" i="0" u="none" strike="noStrike">
                          <a:effectLst/>
                          <a:latin typeface="Arial" panose="020B0604020202020204" pitchFamily="34" charset="0"/>
                        </a:rPr>
                        <a:t>Other</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300" b="0" i="0" u="none" strike="noStrike">
                          <a:effectLst/>
                          <a:latin typeface="Arial" panose="020B0604020202020204" pitchFamily="34" charset="0"/>
                        </a:rPr>
                        <a:t>926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300" b="0" i="0" u="none" strike="noStrike">
                          <a:effectLst/>
                          <a:latin typeface="Arial" panose="020B0604020202020204" pitchFamily="34" charset="0"/>
                        </a:rPr>
                        <a:t> $         2,103,855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300" b="0" i="0" u="none" strike="noStrike">
                          <a:effectLst/>
                          <a:latin typeface="Arial" panose="020B0604020202020204" pitchFamily="34" charset="0"/>
                        </a:rPr>
                        <a:t>763</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300" b="0" i="0" u="none" strike="noStrike">
                          <a:effectLst/>
                          <a:latin typeface="Arial" panose="020B0604020202020204" pitchFamily="34" charset="0"/>
                        </a:rPr>
                        <a:t> $                       2,286,341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300" b="0" i="0" u="none" strike="noStrike">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300" b="0" i="0" u="none" strike="noStrike">
                          <a:effectLst/>
                          <a:latin typeface="Arial" panose="020B0604020202020204" pitchFamily="34" charset="0"/>
                        </a:rPr>
                        <a:t> $                  12,500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300" b="0" i="0" u="none" strike="noStrike">
                          <a:effectLst/>
                          <a:latin typeface="Arial" panose="020B0604020202020204" pitchFamily="34" charset="0"/>
                        </a:rPr>
                        <a:t>418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300" b="0" i="0" u="none" strike="noStrike">
                          <a:effectLst/>
                          <a:latin typeface="Arial" panose="020B0604020202020204" pitchFamily="34" charset="0"/>
                        </a:rPr>
                        <a:t> $                    553,277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300" b="0" i="0" u="none" strike="noStrike">
                          <a:effectLst/>
                          <a:latin typeface="Arial" panose="020B0604020202020204" pitchFamily="34" charset="0"/>
                        </a:rPr>
                        <a:t>2,127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300" b="0" i="0" u="none" strike="noStrike">
                          <a:effectLst/>
                          <a:latin typeface="Arial" panose="020B0604020202020204" pitchFamily="34" charset="0"/>
                        </a:rPr>
                        <a:t> $                     4,955,973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0201760"/>
                  </a:ext>
                </a:extLst>
              </a:tr>
              <a:tr h="99967">
                <a:tc gridSpan="3">
                  <a:txBody>
                    <a:bodyPr/>
                    <a:lstStyle/>
                    <a:p>
                      <a:pPr algn="l" fontAlgn="b"/>
                      <a:r>
                        <a:rPr lang="en-US" sz="300" b="0" i="0" u="none" strike="noStrike">
                          <a:effectLst/>
                          <a:latin typeface="Arial" panose="020B0604020202020204" pitchFamily="34" charset="0"/>
                        </a:rPr>
                        <a:t>Other Need Based Aid (For reporting to report)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75658130"/>
                  </a:ext>
                </a:extLst>
              </a:tr>
              <a:tr h="88859">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0" i="0" u="none" strike="noStrike">
                          <a:effectLst/>
                          <a:latin typeface="Arial" panose="020B0604020202020204" pitchFamily="34" charset="0"/>
                        </a:rPr>
                        <a:t>other fed gr (includes ACG line 36)</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1" i="0" u="none" strike="noStrike">
                          <a:solidFill>
                            <a:srgbClr val="000000"/>
                          </a:solidFill>
                          <a:effectLst/>
                          <a:latin typeface="Arial" panose="020B0604020202020204" pitchFamily="34" charset="0"/>
                        </a:rPr>
                        <a:t>270</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1" i="0" u="none" strike="noStrike">
                          <a:solidFill>
                            <a:srgbClr val="000000"/>
                          </a:solidFill>
                          <a:effectLst/>
                          <a:latin typeface="Arial" panose="020B0604020202020204" pitchFamily="34" charset="0"/>
                        </a:rPr>
                        <a:t> $            460,319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1" i="0" u="none" strike="noStrike">
                          <a:solidFill>
                            <a:srgbClr val="000000"/>
                          </a:solidFill>
                          <a:effectLst/>
                          <a:latin typeface="Arial" panose="020B0604020202020204" pitchFamily="34" charset="0"/>
                        </a:rPr>
                        <a:t>513</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1" i="0" u="none" strike="noStrike">
                          <a:solidFill>
                            <a:srgbClr val="000000"/>
                          </a:solidFill>
                          <a:effectLst/>
                          <a:latin typeface="Arial" panose="020B0604020202020204" pitchFamily="34" charset="0"/>
                        </a:rPr>
                        <a:t> $                       1,511,961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1"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1" i="0" u="none" strike="noStrike">
                          <a:solidFill>
                            <a:srgbClr val="000000"/>
                          </a:solidFill>
                          <a:effectLst/>
                          <a:latin typeface="Arial" panose="020B0604020202020204" pitchFamily="34" charset="0"/>
                        </a:rPr>
                        <a:t> $                  10,250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1" i="0" u="none" strike="noStrike">
                          <a:solidFill>
                            <a:srgbClr val="000000"/>
                          </a:solidFill>
                          <a:effectLst/>
                          <a:latin typeface="Arial" panose="020B0604020202020204" pitchFamily="34" charset="0"/>
                        </a:rPr>
                        <a:t>44</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300" b="1" i="0" u="none" strike="noStrike">
                          <a:solidFill>
                            <a:srgbClr val="000000"/>
                          </a:solidFill>
                          <a:effectLst/>
                          <a:latin typeface="Arial" panose="020B0604020202020204" pitchFamily="34" charset="0"/>
                        </a:rPr>
                        <a:t> $                     50,878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300" b="0" i="0" u="none" strike="noStrike">
                          <a:effectLst/>
                          <a:latin typeface="Arial" panose="020B0604020202020204" pitchFamily="34" charset="0"/>
                        </a:rPr>
                        <a:t>841</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300" b="0" i="0" u="none" strike="noStrike">
                          <a:effectLst/>
                          <a:latin typeface="Arial" panose="020B0604020202020204" pitchFamily="34" charset="0"/>
                        </a:rPr>
                        <a:t> $                     2,033,408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54848847"/>
                  </a:ext>
                </a:extLst>
              </a:tr>
              <a:tr h="47207">
                <a:tc>
                  <a:txBody>
                    <a:bodyPr/>
                    <a:lstStyle/>
                    <a:p>
                      <a:pPr algn="l" fontAlgn="b"/>
                      <a:r>
                        <a:rPr lang="en-US" sz="3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LN</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other fed loan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1" i="0" u="none" strike="noStrike">
                          <a:solidFill>
                            <a:srgbClr val="000000"/>
                          </a:solidFill>
                          <a:effectLst/>
                          <a:latin typeface="Arial" panose="020B0604020202020204" pitchFamily="34" charset="0"/>
                        </a:rPr>
                        <a:t>258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1" i="0" u="none" strike="noStrike">
                          <a:solidFill>
                            <a:srgbClr val="000000"/>
                          </a:solidFill>
                          <a:effectLst/>
                          <a:latin typeface="Arial" panose="020B0604020202020204" pitchFamily="34" charset="0"/>
                        </a:rPr>
                        <a:t> $            953,034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1" i="0" u="none" strike="noStrike">
                          <a:solidFill>
                            <a:srgbClr val="000000"/>
                          </a:solidFill>
                          <a:effectLst/>
                          <a:latin typeface="Arial" panose="020B0604020202020204" pitchFamily="34" charset="0"/>
                        </a:rPr>
                        <a:t>91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1" i="0" u="none" strike="noStrike">
                          <a:solidFill>
                            <a:srgbClr val="000000"/>
                          </a:solidFill>
                          <a:effectLst/>
                          <a:latin typeface="Arial" panose="020B0604020202020204" pitchFamily="34" charset="0"/>
                        </a:rPr>
                        <a:t> $                          421,081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1"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300" b="1" i="0" u="none" strike="noStrike">
                          <a:solidFill>
                            <a:srgbClr val="000000"/>
                          </a:solidFill>
                          <a:effectLst/>
                          <a:latin typeface="Arial" panose="020B0604020202020204" pitchFamily="34" charset="0"/>
                        </a:rPr>
                        <a:t> $                     21,000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300" b="0" i="0" u="none" strike="noStrike">
                          <a:effectLst/>
                          <a:latin typeface="Arial" panose="020B0604020202020204" pitchFamily="34" charset="0"/>
                        </a:rPr>
                        <a:t>357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                     1,395,115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91668686"/>
                  </a:ext>
                </a:extLst>
              </a:tr>
              <a:tr h="88859">
                <a:tc>
                  <a:txBody>
                    <a:bodyPr/>
                    <a:lstStyle/>
                    <a:p>
                      <a:pPr algn="l" fontAlgn="b"/>
                      <a:r>
                        <a:rPr lang="en-US" sz="3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FABF8F"/>
                    </a:solidFill>
                  </a:tcPr>
                </a:tc>
                <a:tc>
                  <a:txBody>
                    <a:bodyPr/>
                    <a:lstStyle/>
                    <a:p>
                      <a:pPr algn="l" fontAlgn="b"/>
                      <a:r>
                        <a:rPr lang="en-US" sz="300" b="0" i="0" u="none" strike="noStrike">
                          <a:effectLst/>
                          <a:latin typeface="Arial" panose="020B0604020202020204" pitchFamily="34" charset="0"/>
                        </a:rPr>
                        <a:t>Instiutional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1"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1" i="0" u="none" strike="noStrike">
                          <a:solidFill>
                            <a:srgbClr val="000000"/>
                          </a:solidFill>
                          <a:effectLst/>
                          <a:latin typeface="Arial" panose="020B0604020202020204" pitchFamily="34" charset="0"/>
                        </a:rPr>
                        <a:t> $                    2,250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300" b="0" i="0" u="none" strike="noStrike">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                            2,250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34246437"/>
                  </a:ext>
                </a:extLst>
              </a:tr>
              <a:tr h="47207">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private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362381056"/>
                  </a:ext>
                </a:extLst>
              </a:tr>
              <a:tr h="47207">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LN</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private loan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43766848"/>
                  </a:ext>
                </a:extLst>
              </a:tr>
              <a:tr h="47207">
                <a:tc>
                  <a:txBody>
                    <a:bodyPr/>
                    <a:lstStyle/>
                    <a:p>
                      <a:pPr algn="l" fontAlgn="b"/>
                      <a:r>
                        <a:rPr lang="en-US" sz="3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WK</a:t>
                      </a:r>
                    </a:p>
                  </a:txBody>
                  <a:tcPr marL="0" marR="0" marT="0" marB="0" anchor="b">
                    <a:lnL>
                      <a:noFill/>
                    </a:lnL>
                    <a:lnR>
                      <a:noFill/>
                    </a:lnR>
                    <a:lnT>
                      <a:noFill/>
                    </a:lnT>
                    <a:lnB>
                      <a:noFill/>
                    </a:lnB>
                    <a:solidFill>
                      <a:srgbClr val="DDD9C4"/>
                    </a:solidFill>
                  </a:tcPr>
                </a:tc>
                <a:tc>
                  <a:txBody>
                    <a:bodyPr/>
                    <a:lstStyle/>
                    <a:p>
                      <a:pPr algn="l" fontAlgn="b"/>
                      <a:r>
                        <a:rPr lang="en-US" sz="300" b="0" i="0" u="none" strike="noStrike">
                          <a:effectLst/>
                          <a:latin typeface="Arial" panose="020B0604020202020204" pitchFamily="34" charset="0"/>
                        </a:rPr>
                        <a:t>Private Work</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3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03683622"/>
                  </a:ext>
                </a:extLst>
              </a:tr>
              <a:tr h="47207">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state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1" i="0" u="none" strike="noStrike">
                          <a:solidFill>
                            <a:srgbClr val="000000"/>
                          </a:solidFill>
                          <a:effectLst/>
                          <a:latin typeface="Arial" panose="020B0604020202020204" pitchFamily="34" charset="0"/>
                        </a:rPr>
                        <a:t>398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            690,502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300" b="1" i="0" u="none" strike="noStrike">
                          <a:solidFill>
                            <a:srgbClr val="000000"/>
                          </a:solidFill>
                          <a:effectLst/>
                          <a:latin typeface="Arial" panose="020B0604020202020204" pitchFamily="34" charset="0"/>
                        </a:rPr>
                        <a:t>159</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                          353,299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300" b="1" i="0" u="none" strike="noStrike">
                          <a:solidFill>
                            <a:srgbClr val="000000"/>
                          </a:solidFill>
                          <a:effectLst/>
                          <a:latin typeface="Arial" panose="020B0604020202020204" pitchFamily="34" charset="0"/>
                        </a:rPr>
                        <a:t>366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                    481,399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300" b="0" i="0" u="none" strike="noStrike">
                          <a:effectLst/>
                          <a:latin typeface="Arial" panose="020B0604020202020204" pitchFamily="34" charset="0"/>
                        </a:rPr>
                        <a:t>923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                     1,525,200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3277637"/>
                  </a:ext>
                </a:extLst>
              </a:tr>
              <a:tr h="47207">
                <a:tc>
                  <a:txBody>
                    <a:bodyPr/>
                    <a:lstStyle/>
                    <a:p>
                      <a:pPr algn="l" fontAlgn="b"/>
                      <a:r>
                        <a:rPr lang="en-US" sz="3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LN</a:t>
                      </a:r>
                    </a:p>
                  </a:txBody>
                  <a:tcPr marL="0" marR="0" marT="0" marB="0" anchor="b">
                    <a:lnL>
                      <a:noFill/>
                    </a:lnL>
                    <a:lnR>
                      <a:noFill/>
                    </a:lnR>
                    <a:lnT>
                      <a:noFill/>
                    </a:lnT>
                    <a:lnB>
                      <a:noFill/>
                    </a:lnB>
                    <a:solidFill>
                      <a:srgbClr val="92D050"/>
                    </a:solidFill>
                  </a:tcPr>
                </a:tc>
                <a:tc>
                  <a:txBody>
                    <a:bodyPr/>
                    <a:lstStyle/>
                    <a:p>
                      <a:pPr algn="l" fontAlgn="b"/>
                      <a:r>
                        <a:rPr lang="en-US" sz="300" b="0" i="0" u="none" strike="noStrike">
                          <a:effectLst/>
                          <a:latin typeface="Arial" panose="020B0604020202020204" pitchFamily="34" charset="0"/>
                        </a:rPr>
                        <a:t>state loans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300" b="1"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3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870716282"/>
                  </a:ext>
                </a:extLst>
              </a:tr>
              <a:tr h="47207">
                <a:tc>
                  <a:txBody>
                    <a:bodyPr/>
                    <a:lstStyle/>
                    <a:p>
                      <a:pPr algn="l" fontAlgn="b"/>
                      <a:r>
                        <a:rPr lang="en-US" sz="300" b="1" i="0" u="none" strike="noStrike">
                          <a:effectLst/>
                          <a:latin typeface="Arial" panose="020B060402020202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300" b="1" i="0" u="none" strike="noStrike">
                          <a:effectLst/>
                          <a:latin typeface="Arial" panose="020B060402020202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300" b="1"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1" i="0" u="none" strike="noStrike">
                          <a:effectLst/>
                          <a:latin typeface="Arial" panose="020B0604020202020204" pitchFamily="34" charset="0"/>
                        </a:rPr>
                        <a:t>926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1" i="0" u="none" strike="noStrike">
                          <a:effectLst/>
                          <a:latin typeface="Arial" panose="020B0604020202020204" pitchFamily="34" charset="0"/>
                        </a:rPr>
                        <a:t> $         2,103,855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1" i="0" u="none" strike="noStrike">
                          <a:effectLst/>
                          <a:latin typeface="Arial" panose="020B0604020202020204" pitchFamily="34" charset="0"/>
                        </a:rPr>
                        <a:t>763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1" i="0" u="none" strike="noStrike">
                          <a:effectLst/>
                          <a:latin typeface="Arial" panose="020B0604020202020204" pitchFamily="34" charset="0"/>
                        </a:rPr>
                        <a:t> $                       2,286,341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1" i="0" u="none" strike="noStrike">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1" i="0" u="none" strike="noStrike">
                          <a:effectLst/>
                          <a:latin typeface="Arial" panose="020B0604020202020204" pitchFamily="34" charset="0"/>
                        </a:rPr>
                        <a:t> $                  12,500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1" i="0" u="none" strike="noStrike">
                          <a:effectLst/>
                          <a:latin typeface="Arial" panose="020B0604020202020204" pitchFamily="34" charset="0"/>
                        </a:rPr>
                        <a:t>418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1" i="0" u="none" strike="noStrike">
                          <a:effectLst/>
                          <a:latin typeface="Arial" panose="020B0604020202020204" pitchFamily="34" charset="0"/>
                        </a:rPr>
                        <a:t> $                    553,277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300" b="1" i="0" u="none" strike="noStrike">
                          <a:effectLst/>
                          <a:latin typeface="Arial" panose="020B0604020202020204" pitchFamily="34" charset="0"/>
                        </a:rPr>
                        <a:t>2,127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300" b="1" i="0" u="none" strike="noStrike">
                          <a:effectLst/>
                          <a:latin typeface="Arial" panose="020B0604020202020204" pitchFamily="34" charset="0"/>
                        </a:rPr>
                        <a:t> $                     4,955,973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250813611"/>
                  </a:ext>
                </a:extLst>
              </a:tr>
              <a:tr h="47207">
                <a:tc>
                  <a:txBody>
                    <a:bodyPr/>
                    <a:lstStyle/>
                    <a:p>
                      <a:pPr algn="l" fontAlgn="b"/>
                      <a:endParaRPr lang="en-US" sz="3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1"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1"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1"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1387834"/>
                  </a:ext>
                </a:extLst>
              </a:tr>
              <a:tr h="47207">
                <a:tc gridSpan="3">
                  <a:txBody>
                    <a:bodyPr/>
                    <a:lstStyle/>
                    <a:p>
                      <a:pPr algn="l" fontAlgn="b"/>
                      <a:r>
                        <a:rPr lang="en-US" sz="300" b="1" i="0" u="none" strike="noStrike">
                          <a:solidFill>
                            <a:srgbClr val="FFFFFF"/>
                          </a:solidFill>
                          <a:effectLst/>
                          <a:latin typeface="Arial" panose="020B0604020202020204" pitchFamily="34" charset="0"/>
                        </a:rPr>
                        <a:t>ALL NEED BASED AID BY TYPES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A6A6A6"/>
                    </a:solidFill>
                  </a:tcPr>
                </a:tc>
                <a:tc hMerge="1">
                  <a:txBody>
                    <a:bodyPr/>
                    <a:lstStyle/>
                    <a:p>
                      <a:endParaRPr lang="en-US"/>
                    </a:p>
                  </a:txBody>
                  <a:tcPr/>
                </a:tc>
                <a:tc hMerge="1">
                  <a:txBody>
                    <a:bodyPr/>
                    <a:lstStyle/>
                    <a:p>
                      <a:endParaRPr lang="en-US"/>
                    </a:p>
                  </a:txBody>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l" fontAlgn="b"/>
                      <a:r>
                        <a:rPr lang="en-US" sz="3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3858858432"/>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1" i="0" u="none" strike="noStrike">
                          <a:solidFill>
                            <a:srgbClr val="00B050"/>
                          </a:solidFill>
                          <a:effectLst/>
                          <a:latin typeface="Arial" panose="020B0604020202020204" pitchFamily="34" charset="0"/>
                        </a:rPr>
                        <a:t>federal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69,405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229,015,236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25,954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84,589,912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549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1,199,250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56,212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149,081,331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152,120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                  463,885,729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1012519"/>
                  </a:ext>
                </a:extLst>
              </a:tr>
              <a:tr h="47207">
                <a:tc>
                  <a:txBody>
                    <a:bodyPr/>
                    <a:lstStyle/>
                    <a:p>
                      <a:pPr algn="l" fontAlgn="b"/>
                      <a:r>
                        <a:rPr lang="en-US" sz="300" b="0" i="0" u="none" strike="noStrike">
                          <a:effectLst/>
                          <a:latin typeface="Arial" panose="020B0604020202020204" pitchFamily="34" charset="0"/>
                        </a:rPr>
                        <a:t>W</a:t>
                      </a: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1" i="0" u="none" strike="noStrike">
                          <a:solidFill>
                            <a:srgbClr val="00B050"/>
                          </a:solidFill>
                          <a:effectLst/>
                          <a:latin typeface="Arial" panose="020B0604020202020204" pitchFamily="34" charset="0"/>
                        </a:rPr>
                        <a:t>institutional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11,447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49,276,076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11,031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76,869,975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2,250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478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441,609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22,962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                  126,589,910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7858289"/>
                  </a:ext>
                </a:extLst>
              </a:tr>
              <a:tr h="49983">
                <a:tc>
                  <a:txBody>
                    <a:bodyPr/>
                    <a:lstStyle/>
                    <a:p>
                      <a:pPr algn="l" fontAlgn="b"/>
                      <a:r>
                        <a:rPr lang="en-US" sz="300" b="0" i="0" u="none" strike="noStrike">
                          <a:effectLst/>
                          <a:latin typeface="Arial" panose="020B0604020202020204" pitchFamily="34" charset="0"/>
                        </a:rPr>
                        <a:t>W</a:t>
                      </a: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1" i="0" u="none" strike="noStrike">
                          <a:solidFill>
                            <a:srgbClr val="00B050"/>
                          </a:solidFill>
                          <a:effectLst/>
                          <a:latin typeface="Arial" panose="020B0604020202020204" pitchFamily="34" charset="0"/>
                        </a:rPr>
                        <a:t>private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3,353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11,449,293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2,106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6,572,559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290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495,853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2,000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1,857,682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7,749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                    20,375,387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799007"/>
                  </a:ext>
                </a:extLst>
              </a:tr>
              <a:tr h="49983">
                <a:tc>
                  <a:txBody>
                    <a:bodyPr/>
                    <a:lstStyle/>
                    <a:p>
                      <a:pPr algn="l" fontAlgn="b"/>
                      <a:r>
                        <a:rPr lang="en-US" sz="300" b="0" i="0" u="none" strike="noStrike">
                          <a:effectLst/>
                          <a:latin typeface="Arial" panose="020B0604020202020204" pitchFamily="34" charset="0"/>
                        </a:rPr>
                        <a:t>W</a:t>
                      </a: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1" i="0" u="none" strike="noStrike">
                          <a:solidFill>
                            <a:srgbClr val="00B050"/>
                          </a:solidFill>
                          <a:effectLst/>
                          <a:latin typeface="Arial" panose="020B0604020202020204" pitchFamily="34" charset="0"/>
                        </a:rPr>
                        <a:t>state+HEAB</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39,665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73,196,004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9,297</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B050"/>
                          </a:solidFill>
                          <a:effectLst/>
                          <a:latin typeface="Arial" panose="020B0604020202020204" pitchFamily="34" charset="0"/>
                        </a:rPr>
                        <a:t> $                      27,971,256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solidFill>
                            <a:srgbClr val="00B050"/>
                          </a:solidFill>
                          <a:effectLst/>
                          <a:latin typeface="Arial" panose="020B0604020202020204" pitchFamily="34" charset="0"/>
                        </a:rPr>
                        <a:t>403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474,774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24,062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21,130,097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73,427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300" b="0" i="0" u="none" strike="noStrike">
                          <a:effectLst/>
                          <a:latin typeface="Arial" panose="020B0604020202020204" pitchFamily="34" charset="0"/>
                        </a:rPr>
                        <a:t> $                  122,772,131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87634367"/>
                  </a:ext>
                </a:extLst>
              </a:tr>
              <a:tr h="49983">
                <a:tc>
                  <a:txBody>
                    <a:bodyPr/>
                    <a:lstStyle/>
                    <a:p>
                      <a:pPr algn="l" fontAlgn="b"/>
                      <a:r>
                        <a:rPr lang="en-US" sz="300" b="0" i="0" u="none" strike="noStrike">
                          <a:effectLst/>
                          <a:latin typeface="Arial" panose="020B0604020202020204" pitchFamily="34" charset="0"/>
                        </a:rPr>
                        <a:t>W</a:t>
                      </a:r>
                    </a:p>
                  </a:txBody>
                  <a:tcPr marL="0" marR="0" marT="0" marB="0" anchor="b">
                    <a:lnL>
                      <a:noFill/>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123,870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362,936,609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48,388</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300" b="0" i="0" u="none" strike="noStrike">
                          <a:effectLst/>
                          <a:latin typeface="Arial" panose="020B0604020202020204" pitchFamily="34" charset="0"/>
                        </a:rPr>
                        <a:t> $                    196,003,702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300" b="0" i="0" u="none" strike="noStrike">
                          <a:effectLst/>
                          <a:latin typeface="Arial" panose="020B0604020202020204" pitchFamily="34" charset="0"/>
                        </a:rPr>
                        <a:t>1,248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2,172,127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82,752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172,510,719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256,258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US" sz="300" b="0" i="0" u="none" strike="noStrike">
                          <a:effectLst/>
                          <a:latin typeface="Arial" panose="020B0604020202020204" pitchFamily="34" charset="0"/>
                        </a:rPr>
                        <a:t> $                  733,623,157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00664461"/>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0" i="0" u="none" strike="noStrike">
                          <a:effectLst/>
                          <a:latin typeface="Arial" panose="020B0604020202020204" pitchFamily="34" charset="0"/>
                        </a:rPr>
                        <a:t>NB avg</a:t>
                      </a: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8,448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NB AVG</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effectLst/>
                          <a:latin typeface="Arial" panose="020B0604020202020204" pitchFamily="34" charset="0"/>
                        </a:rPr>
                        <a:t> $                            12,911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effectLst/>
                          <a:latin typeface="Arial" panose="020B0604020202020204" pitchFamily="34" charset="0"/>
                        </a:rPr>
                        <a:t>NB AVG</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6,084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NB AVG</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5,302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NB AVG</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8,059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1693055"/>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1" i="0" u="none" strike="noStrike">
                          <a:solidFill>
                            <a:srgbClr val="00B050"/>
                          </a:solidFill>
                          <a:effectLst/>
                          <a:latin typeface="Arial" panose="020B0604020202020204" pitchFamily="34" charset="0"/>
                        </a:rPr>
                        <a:t>GRANT AID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93,796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258,486,852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33,634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146,070,495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1,236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2,152,386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63,428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120,184,366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192,094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                  526,894,099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5418027"/>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1" i="0" u="none" strike="noStrike">
                          <a:solidFill>
                            <a:srgbClr val="00B050"/>
                          </a:solidFill>
                          <a:effectLst/>
                          <a:latin typeface="Arial" panose="020B0604020202020204" pitchFamily="34" charset="0"/>
                        </a:rPr>
                        <a:t>LOAN AID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26,122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97,667,609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11,451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43,955,795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18,264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49,780,136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55,836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                  191,396,540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7581180"/>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1" i="0" u="none" strike="noStrike">
                          <a:solidFill>
                            <a:srgbClr val="00B050"/>
                          </a:solidFill>
                          <a:effectLst/>
                          <a:latin typeface="Arial" panose="020B0604020202020204" pitchFamily="34" charset="0"/>
                        </a:rPr>
                        <a:t>WORK AID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3,952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6,782,148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3,303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5,977,412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19,741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solidFill>
                            <a:srgbClr val="00B050"/>
                          </a:solidFill>
                          <a:effectLst/>
                          <a:latin typeface="Arial" panose="020B0604020202020204" pitchFamily="34" charset="0"/>
                        </a:rPr>
                        <a:t>1,060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solidFill>
                            <a:srgbClr val="00B050"/>
                          </a:solidFill>
                          <a:effectLst/>
                          <a:latin typeface="Arial" panose="020B0604020202020204" pitchFamily="34" charset="0"/>
                        </a:rPr>
                        <a:t> $                 2,546,217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8,327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                    15,325,518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674746"/>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123,870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362,936,609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48,388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196,003,702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1,248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2,172,127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82,752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172,510,719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256,257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300" b="0" i="0" u="none" strike="noStrike">
                          <a:effectLst/>
                          <a:latin typeface="Arial" panose="020B0604020202020204" pitchFamily="34" charset="0"/>
                        </a:rPr>
                        <a:t> $                  733,616,157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708712391"/>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58889050"/>
                  </a:ext>
                </a:extLst>
              </a:tr>
              <a:tr h="47207">
                <a:tc>
                  <a:txBody>
                    <a:bodyPr/>
                    <a:lstStyle/>
                    <a:p>
                      <a:pPr algn="l" fontAlgn="b"/>
                      <a:r>
                        <a:rPr lang="en-US" sz="300" b="0" i="0" u="none" strike="noStrike">
                          <a:effectLst/>
                          <a:latin typeface="Arial" panose="020B0604020202020204" pitchFamily="34" charset="0"/>
                        </a:rPr>
                        <a:t>H</a:t>
                      </a: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0" i="0" u="none" strike="noStrike">
                          <a:effectLst/>
                          <a:latin typeface="Arial" panose="020B0604020202020204" pitchFamily="34" charset="0"/>
                        </a:rPr>
                        <a:t>grant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71.22%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258,486,852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74.52%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effectLst/>
                          <a:latin typeface="Arial" panose="020B0604020202020204" pitchFamily="34" charset="0"/>
                        </a:rPr>
                        <a:t> $                    146,070,495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300" b="0" i="0" u="none" strike="noStrike">
                          <a:effectLst/>
                          <a:latin typeface="Arial" panose="020B0604020202020204" pitchFamily="34" charset="0"/>
                        </a:rPr>
                        <a:t>99.09%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2,152,386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69.67%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120,184,366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300" b="0" i="0" u="none" strike="noStrike">
                          <a:effectLst/>
                          <a:latin typeface="Arial" panose="020B0604020202020204" pitchFamily="34" charset="0"/>
                        </a:rPr>
                        <a:t>71.82%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                  526,894,099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0080605"/>
                  </a:ext>
                </a:extLst>
              </a:tr>
              <a:tr h="47207">
                <a:tc>
                  <a:txBody>
                    <a:bodyPr/>
                    <a:lstStyle/>
                    <a:p>
                      <a:pPr algn="l" fontAlgn="b"/>
                      <a:r>
                        <a:rPr lang="en-US" sz="300" b="0" i="0" u="none" strike="noStrike">
                          <a:effectLst/>
                          <a:latin typeface="Arial" panose="020B0604020202020204" pitchFamily="34" charset="0"/>
                        </a:rPr>
                        <a:t>H</a:t>
                      </a: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0" i="0" u="none" strike="noStrike">
                          <a:effectLst/>
                          <a:latin typeface="Arial" panose="020B0604020202020204" pitchFamily="34" charset="0"/>
                        </a:rPr>
                        <a:t>loan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26.91%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97,667,609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22.43%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43,955,795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28.86%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49,780,136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26.09%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                  191,403,540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6716514"/>
                  </a:ext>
                </a:extLst>
              </a:tr>
              <a:tr h="47207">
                <a:tc>
                  <a:txBody>
                    <a:bodyPr/>
                    <a:lstStyle/>
                    <a:p>
                      <a:pPr algn="l" fontAlgn="b"/>
                      <a:r>
                        <a:rPr lang="en-US" sz="300" b="0" i="0" u="none" strike="noStrike">
                          <a:effectLst/>
                          <a:latin typeface="Arial" panose="020B0604020202020204" pitchFamily="34" charset="0"/>
                        </a:rPr>
                        <a:t>H</a:t>
                      </a: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300" b="0" i="0" u="none" strike="noStrike">
                          <a:effectLst/>
                          <a:latin typeface="Arial" panose="020B0604020202020204" pitchFamily="34" charset="0"/>
                        </a:rPr>
                        <a:t>work</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1.87%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6,782,148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3.05%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5,977,412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0.91%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19,741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1.48%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2,546,217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effectLst/>
                          <a:latin typeface="Arial" panose="020B0604020202020204" pitchFamily="34" charset="0"/>
                        </a:rPr>
                        <a:t> $                    15,325,518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71608"/>
                  </a:ext>
                </a:extLst>
              </a:tr>
              <a:tr h="47207">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300" b="0" i="0" u="none" strike="noStrike">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362,936,609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196,003,702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2,172,127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effectLst/>
                          <a:latin typeface="Arial" panose="020B0604020202020204" pitchFamily="34" charset="0"/>
                        </a:rPr>
                        <a:t> $             172,510,719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300" b="0" i="0" u="none" strike="noStrike">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dirty="0">
                          <a:effectLst/>
                          <a:latin typeface="Arial" panose="020B0604020202020204" pitchFamily="34" charset="0"/>
                        </a:rPr>
                        <a:t> $                  733,623,157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84964132"/>
                  </a:ext>
                </a:extLst>
              </a:tr>
            </a:tbl>
          </a:graphicData>
        </a:graphic>
      </p:graphicFrame>
      <p:graphicFrame>
        <p:nvGraphicFramePr>
          <p:cNvPr id="13" name="Table 12">
            <a:extLst>
              <a:ext uri="{FF2B5EF4-FFF2-40B4-BE49-F238E27FC236}">
                <a16:creationId xmlns:a16="http://schemas.microsoft.com/office/drawing/2014/main" id="{45396C63-E15E-6BF8-584C-A0A59A70753D}"/>
              </a:ext>
            </a:extLst>
          </p:cNvPr>
          <p:cNvGraphicFramePr>
            <a:graphicFrameLocks noGrp="1"/>
          </p:cNvGraphicFramePr>
          <p:nvPr/>
        </p:nvGraphicFramePr>
        <p:xfrm>
          <a:off x="5831103" y="1480662"/>
          <a:ext cx="5184334" cy="4475168"/>
        </p:xfrm>
        <a:graphic>
          <a:graphicData uri="http://schemas.openxmlformats.org/drawingml/2006/table">
            <a:tbl>
              <a:tblPr/>
              <a:tblGrid>
                <a:gridCol w="108646">
                  <a:extLst>
                    <a:ext uri="{9D8B030D-6E8A-4147-A177-3AD203B41FA5}">
                      <a16:colId xmlns:a16="http://schemas.microsoft.com/office/drawing/2014/main" val="1856715365"/>
                    </a:ext>
                  </a:extLst>
                </a:gridCol>
                <a:gridCol w="195563">
                  <a:extLst>
                    <a:ext uri="{9D8B030D-6E8A-4147-A177-3AD203B41FA5}">
                      <a16:colId xmlns:a16="http://schemas.microsoft.com/office/drawing/2014/main" val="695478302"/>
                    </a:ext>
                  </a:extLst>
                </a:gridCol>
                <a:gridCol w="617366">
                  <a:extLst>
                    <a:ext uri="{9D8B030D-6E8A-4147-A177-3AD203B41FA5}">
                      <a16:colId xmlns:a16="http://schemas.microsoft.com/office/drawing/2014/main" val="319381154"/>
                    </a:ext>
                  </a:extLst>
                </a:gridCol>
                <a:gridCol w="293983">
                  <a:extLst>
                    <a:ext uri="{9D8B030D-6E8A-4147-A177-3AD203B41FA5}">
                      <a16:colId xmlns:a16="http://schemas.microsoft.com/office/drawing/2014/main" val="245796506"/>
                    </a:ext>
                  </a:extLst>
                </a:gridCol>
                <a:gridCol w="440975">
                  <a:extLst>
                    <a:ext uri="{9D8B030D-6E8A-4147-A177-3AD203B41FA5}">
                      <a16:colId xmlns:a16="http://schemas.microsoft.com/office/drawing/2014/main" val="3650639217"/>
                    </a:ext>
                  </a:extLst>
                </a:gridCol>
                <a:gridCol w="293983">
                  <a:extLst>
                    <a:ext uri="{9D8B030D-6E8A-4147-A177-3AD203B41FA5}">
                      <a16:colId xmlns:a16="http://schemas.microsoft.com/office/drawing/2014/main" val="2829871550"/>
                    </a:ext>
                  </a:extLst>
                </a:gridCol>
                <a:gridCol w="658268">
                  <a:extLst>
                    <a:ext uri="{9D8B030D-6E8A-4147-A177-3AD203B41FA5}">
                      <a16:colId xmlns:a16="http://schemas.microsoft.com/office/drawing/2014/main" val="2408786071"/>
                    </a:ext>
                  </a:extLst>
                </a:gridCol>
                <a:gridCol w="293983">
                  <a:extLst>
                    <a:ext uri="{9D8B030D-6E8A-4147-A177-3AD203B41FA5}">
                      <a16:colId xmlns:a16="http://schemas.microsoft.com/office/drawing/2014/main" val="3491782411"/>
                    </a:ext>
                  </a:extLst>
                </a:gridCol>
                <a:gridCol w="504885">
                  <a:extLst>
                    <a:ext uri="{9D8B030D-6E8A-4147-A177-3AD203B41FA5}">
                      <a16:colId xmlns:a16="http://schemas.microsoft.com/office/drawing/2014/main" val="2441769131"/>
                    </a:ext>
                  </a:extLst>
                </a:gridCol>
                <a:gridCol w="293983">
                  <a:extLst>
                    <a:ext uri="{9D8B030D-6E8A-4147-A177-3AD203B41FA5}">
                      <a16:colId xmlns:a16="http://schemas.microsoft.com/office/drawing/2014/main" val="2050401951"/>
                    </a:ext>
                  </a:extLst>
                </a:gridCol>
                <a:gridCol w="562403">
                  <a:extLst>
                    <a:ext uri="{9D8B030D-6E8A-4147-A177-3AD203B41FA5}">
                      <a16:colId xmlns:a16="http://schemas.microsoft.com/office/drawing/2014/main" val="397473154"/>
                    </a:ext>
                  </a:extLst>
                </a:gridCol>
                <a:gridCol w="293983">
                  <a:extLst>
                    <a:ext uri="{9D8B030D-6E8A-4147-A177-3AD203B41FA5}">
                      <a16:colId xmlns:a16="http://schemas.microsoft.com/office/drawing/2014/main" val="4166601051"/>
                    </a:ext>
                  </a:extLst>
                </a:gridCol>
                <a:gridCol w="626313">
                  <a:extLst>
                    <a:ext uri="{9D8B030D-6E8A-4147-A177-3AD203B41FA5}">
                      <a16:colId xmlns:a16="http://schemas.microsoft.com/office/drawing/2014/main" val="2122657376"/>
                    </a:ext>
                  </a:extLst>
                </a:gridCol>
              </a:tblGrid>
              <a:tr h="62729">
                <a:tc>
                  <a:txBody>
                    <a:bodyPr/>
                    <a:lstStyle/>
                    <a:p>
                      <a:pPr algn="l" fontAlgn="b"/>
                      <a:r>
                        <a:rPr lang="en-US" sz="400" b="0" i="0" u="none" strike="noStrike">
                          <a:effectLst/>
                          <a:latin typeface="Arial" panose="020B0604020202020204" pitchFamily="34" charset="0"/>
                        </a:rPr>
                        <a:t>2(e)</a:t>
                      </a:r>
                    </a:p>
                  </a:txBody>
                  <a:tcPr marL="0" marR="0" marT="0" marB="0" anchor="b">
                    <a:lnL>
                      <a:noFill/>
                    </a:lnL>
                    <a:lnR>
                      <a:noFill/>
                    </a:lnR>
                    <a:lnT>
                      <a:noFill/>
                    </a:lnT>
                    <a:lnB>
                      <a:noFill/>
                    </a:lnB>
                  </a:tcPr>
                </a:tc>
                <a:tc gridSpan="2">
                  <a:txBody>
                    <a:bodyPr/>
                    <a:lstStyle/>
                    <a:p>
                      <a:pPr algn="l" fontAlgn="b"/>
                      <a:r>
                        <a:rPr lang="en-US" sz="400" b="0" i="0" u="none" strike="noStrike">
                          <a:effectLst/>
                          <a:latin typeface="Arial" panose="020B0604020202020204" pitchFamily="34" charset="0"/>
                        </a:rPr>
                        <a:t>NonNeed-Based Aid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4638155"/>
                  </a:ext>
                </a:extLst>
              </a:tr>
              <a:tr h="62729">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95245213"/>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LN</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Stafford Loans (unsub)</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20,027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62,597,171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11,498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36,544,149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13,109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43,606,237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44,634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142,747,557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381095816"/>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LN</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PLUS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1,356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13,938,078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1,301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19,607,932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394,625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2,710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33,940,635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269525340"/>
                  </a:ext>
                </a:extLst>
              </a:tr>
              <a:tr h="118077">
                <a:tc>
                  <a:txBody>
                    <a:bodyPr/>
                    <a:lstStyle/>
                    <a:p>
                      <a:pPr algn="l" fontAlgn="b"/>
                      <a:r>
                        <a:rPr lang="en-US" sz="4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Institutional Grants/Scholar.</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9,199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23,720,238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14,609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147,094,022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90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139,103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2,010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2,010,427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25,908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172,963,790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793969424"/>
                  </a:ext>
                </a:extLst>
              </a:tr>
              <a:tr h="118077">
                <a:tc>
                  <a:txBody>
                    <a:bodyPr/>
                    <a:lstStyle/>
                    <a:p>
                      <a:pPr algn="l" fontAlgn="b"/>
                      <a:r>
                        <a:rPr lang="en-US" sz="4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AES MATCH</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740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1,607,799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330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355,429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50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41,687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1,120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2,004,915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49551933"/>
                  </a:ext>
                </a:extLst>
              </a:tr>
              <a:tr h="118077">
                <a:tc>
                  <a:txBody>
                    <a:bodyPr/>
                    <a:lstStyle/>
                    <a:p>
                      <a:pPr algn="l" fontAlgn="b"/>
                      <a:r>
                        <a:rPr lang="en-US" sz="4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TES MTATCH</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594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534,759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594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534,759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906382836"/>
                  </a:ext>
                </a:extLst>
              </a:tr>
              <a:tr h="118077">
                <a:tc>
                  <a:txBody>
                    <a:bodyPr/>
                    <a:lstStyle/>
                    <a:p>
                      <a:pPr algn="l" fontAlgn="b"/>
                      <a:r>
                        <a:rPr lang="en-US" sz="4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LN</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Institutional Loans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97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482,632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44,044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103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526,676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776401826"/>
                  </a:ext>
                </a:extLst>
              </a:tr>
              <a:tr h="118077">
                <a:tc>
                  <a:txBody>
                    <a:bodyPr/>
                    <a:lstStyle/>
                    <a:p>
                      <a:pPr algn="l" fontAlgn="b"/>
                      <a:r>
                        <a:rPr lang="en-US" sz="4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WK</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Institutional Employment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1,432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2,290,763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217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846,503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1,649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3,137,266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640540814"/>
                  </a:ext>
                </a:extLst>
              </a:tr>
              <a:tr h="62729">
                <a:tc>
                  <a:txBody>
                    <a:bodyPr/>
                    <a:lstStyle/>
                    <a:p>
                      <a:pPr algn="l" fontAlgn="b"/>
                      <a:r>
                        <a:rPr lang="en-US" sz="4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Other Grants/Scholarships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4,684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13,383,736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3,047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11,483,447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32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64,359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2,004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2,208,377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9,767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27,139,919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120198058"/>
                  </a:ext>
                </a:extLst>
              </a:tr>
              <a:tr h="62729">
                <a:tc>
                  <a:txBody>
                    <a:bodyPr/>
                    <a:lstStyle/>
                    <a:p>
                      <a:pPr algn="l" fontAlgn="b"/>
                      <a:r>
                        <a:rPr lang="en-US" sz="4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LN</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Alternative Loans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2,740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25,093,806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2,380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31,367,222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288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2,108,840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5,408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58,569,868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666781028"/>
                  </a:ext>
                </a:extLst>
              </a:tr>
              <a:tr h="62729">
                <a:tc>
                  <a:txBody>
                    <a:bodyPr/>
                    <a:lstStyle/>
                    <a:p>
                      <a:pPr algn="l" fontAlgn="b"/>
                      <a:r>
                        <a:rPr lang="en-US" sz="4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LN</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Other Loans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584980721"/>
                  </a:ext>
                </a:extLst>
              </a:tr>
              <a:tr h="62729">
                <a:tc>
                  <a:txBody>
                    <a:bodyPr/>
                    <a:lstStyle/>
                    <a:p>
                      <a:pPr algn="l" fontAlgn="b"/>
                      <a:r>
                        <a:rPr lang="en-US" sz="4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WK</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Other Employment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901911149"/>
                  </a:ext>
                </a:extLst>
              </a:tr>
              <a:tr h="62729">
                <a:tc>
                  <a:txBody>
                    <a:bodyPr/>
                    <a:lstStyle/>
                    <a:p>
                      <a:pPr algn="l" fontAlgn="b"/>
                      <a:r>
                        <a:rPr lang="en-US" sz="400" b="0" i="0" u="none" strike="noStrike">
                          <a:effectLst/>
                          <a:latin typeface="Arial" panose="020B0604020202020204" pitchFamily="34" charset="0"/>
                        </a:rPr>
                        <a:t>MIX</a:t>
                      </a:r>
                    </a:p>
                  </a:txBody>
                  <a:tcPr marL="0" marR="0" marT="0" marB="0" anchor="b">
                    <a:lnL>
                      <a:noFill/>
                    </a:lnL>
                    <a:lnR>
                      <a:noFill/>
                    </a:lnR>
                    <a:lnT>
                      <a:noFill/>
                    </a:lnT>
                    <a:lnB>
                      <a:noFill/>
                    </a:lnB>
                    <a:solidFill>
                      <a:srgbClr val="FFC000"/>
                    </a:solidFill>
                  </a:tcPr>
                </a:tc>
                <a:tc>
                  <a:txBody>
                    <a:bodyPr/>
                    <a:lstStyle/>
                    <a:p>
                      <a:pPr algn="l" fontAlgn="b"/>
                      <a:r>
                        <a:rPr lang="en-US" sz="400" b="0" i="0" u="none" strike="noStrike">
                          <a:effectLst/>
                          <a:latin typeface="Arial" panose="020B0604020202020204" pitchFamily="34" charset="0"/>
                        </a:rPr>
                        <a:t>BELOW</a:t>
                      </a:r>
                    </a:p>
                  </a:txBody>
                  <a:tcPr marL="0" marR="0" marT="0" marB="0" anchor="b">
                    <a:lnL>
                      <a:noFill/>
                    </a:lnL>
                    <a:lnR>
                      <a:noFill/>
                    </a:lnR>
                    <a:lnT>
                      <a:noFill/>
                    </a:lnT>
                    <a:lnB>
                      <a:noFill/>
                    </a:lnB>
                    <a:solidFill>
                      <a:srgbClr val="FFC000"/>
                    </a:solidFill>
                  </a:tcPr>
                </a:tc>
                <a:tc>
                  <a:txBody>
                    <a:bodyPr/>
                    <a:lstStyle/>
                    <a:p>
                      <a:pPr algn="l" fontAlgn="b"/>
                      <a:r>
                        <a:rPr lang="en-US" sz="400" b="0" i="0" u="none" strike="noStrike">
                          <a:effectLst/>
                          <a:latin typeface="Arial" panose="020B0604020202020204" pitchFamily="34" charset="0"/>
                        </a:rPr>
                        <a:t>Other</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r" fontAlgn="b"/>
                      <a:r>
                        <a:rPr lang="en-US" sz="400" b="0" i="0" u="none" strike="noStrike">
                          <a:effectLst/>
                          <a:latin typeface="Arial" panose="020B0604020202020204" pitchFamily="34" charset="0"/>
                        </a:rPr>
                        <a:t>39,722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400" b="0" i="0" u="none" strike="noStrike">
                          <a:effectLst/>
                          <a:latin typeface="Arial" panose="020B0604020202020204" pitchFamily="34" charset="0"/>
                        </a:rPr>
                        <a:t> $       85,364,463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400" b="0" i="0" u="none" strike="noStrike">
                          <a:effectLst/>
                          <a:latin typeface="Arial" panose="020B0604020202020204" pitchFamily="34" charset="0"/>
                        </a:rPr>
                        <a:t>823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400" b="0" i="0" u="none" strike="noStrike">
                          <a:effectLst/>
                          <a:latin typeface="Arial" panose="020B0604020202020204" pitchFamily="34" charset="0"/>
                        </a:rPr>
                        <a:t> $                      12,264,852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4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400" b="0" i="0" u="none" strike="noStrike">
                          <a:effectLst/>
                          <a:latin typeface="Arial" panose="020B0604020202020204" pitchFamily="34" charset="0"/>
                        </a:rPr>
                        <a:t> $                    3,860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400" b="0" i="0" u="none" strike="noStrike">
                          <a:effectLst/>
                          <a:latin typeface="Arial" panose="020B0604020202020204" pitchFamily="34" charset="0"/>
                        </a:rPr>
                        <a:t>7,830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400" b="0" i="0" u="none" strike="noStrike">
                          <a:effectLst/>
                          <a:latin typeface="Arial" panose="020B0604020202020204" pitchFamily="34" charset="0"/>
                        </a:rPr>
                        <a:t> $               13,079,790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400" b="0" i="0" u="none" strike="noStrike">
                          <a:effectLst/>
                          <a:latin typeface="Arial" panose="020B0604020202020204" pitchFamily="34" charset="0"/>
                        </a:rPr>
                        <a:t>48,376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400" b="0" i="0" u="none" strike="noStrike">
                          <a:effectLst/>
                          <a:latin typeface="Arial" panose="020B0604020202020204" pitchFamily="34" charset="0"/>
                        </a:rPr>
                        <a:t> $                  110,712,965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87962128"/>
                  </a:ext>
                </a:extLst>
              </a:tr>
              <a:tr h="62729">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total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400" b="0" i="0" u="none" strike="noStrike">
                          <a:effectLst/>
                          <a:latin typeface="Arial" panose="020B0604020202020204" pitchFamily="34" charset="0"/>
                        </a:rPr>
                        <a:t>78,565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US" sz="400" b="0" i="0" u="none" strike="noStrike">
                          <a:effectLst/>
                          <a:latin typeface="Arial" panose="020B0604020202020204" pitchFamily="34" charset="0"/>
                        </a:rPr>
                        <a:t> $      226,187,923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fontAlgn="b"/>
                      <a:r>
                        <a:rPr lang="en-US" sz="400" b="0" i="0" u="none" strike="noStrike">
                          <a:effectLst/>
                          <a:latin typeface="Arial" panose="020B0604020202020204" pitchFamily="34" charset="0"/>
                        </a:rPr>
                        <a:t>35,426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US" sz="400" b="0" i="0" u="none" strike="noStrike">
                          <a:effectLst/>
                          <a:latin typeface="Arial" panose="020B0604020202020204" pitchFamily="34" charset="0"/>
                        </a:rPr>
                        <a:t> $                    261,051,860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fontAlgn="b"/>
                      <a:r>
                        <a:rPr lang="en-US" sz="400" b="0" i="0" u="none" strike="noStrike">
                          <a:effectLst/>
                          <a:latin typeface="Arial" panose="020B0604020202020204" pitchFamily="34" charset="0"/>
                        </a:rPr>
                        <a:t>123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US" sz="400" b="0" i="0" u="none" strike="noStrike">
                          <a:effectLst/>
                          <a:latin typeface="Arial" panose="020B0604020202020204" pitchFamily="34" charset="0"/>
                        </a:rPr>
                        <a:t> $                207,322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fontAlgn="b"/>
                      <a:r>
                        <a:rPr lang="en-US" sz="400" b="0" i="0" u="none" strike="noStrike">
                          <a:effectLst/>
                          <a:latin typeface="Arial" panose="020B0604020202020204" pitchFamily="34" charset="0"/>
                        </a:rPr>
                        <a:t>26,155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US" sz="400" b="0" i="0" u="none" strike="noStrike">
                          <a:effectLst/>
                          <a:latin typeface="Arial" panose="020B0604020202020204" pitchFamily="34" charset="0"/>
                        </a:rPr>
                        <a:t> $               64,831,245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US" sz="400" b="0" i="0" u="none" strike="noStrike">
                          <a:effectLst/>
                          <a:latin typeface="Arial" panose="020B0604020202020204" pitchFamily="34" charset="0"/>
                        </a:rPr>
                        <a:t>     140,269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US" sz="400" b="0" i="0" u="none" strike="noStrike">
                          <a:effectLst/>
                          <a:latin typeface="Arial" panose="020B0604020202020204" pitchFamily="34" charset="0"/>
                        </a:rPr>
                        <a:t> $                  552,278,350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val="525642236"/>
                  </a:ext>
                </a:extLst>
              </a:tr>
              <a:tr h="66419">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Total + HEAB</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400" b="0" i="0" u="none" strike="noStrike">
                          <a:effectLst/>
                          <a:latin typeface="Arial" panose="020B0604020202020204" pitchFamily="34" charset="0"/>
                        </a:rPr>
                        <a:t>80,875</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 $      228,814,652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400" b="0" i="0" u="none" strike="noStrike">
                          <a:effectLst/>
                          <a:latin typeface="Arial" panose="020B0604020202020204" pitchFamily="34" charset="0"/>
                        </a:rPr>
                        <a:t>35,909</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 $                    261,753,815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400" b="0" i="0" u="none" strike="noStrike">
                          <a:effectLst/>
                          <a:latin typeface="Arial" panose="020B0604020202020204" pitchFamily="34" charset="0"/>
                        </a:rPr>
                        <a:t>123</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 $                207,322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400" b="0" i="0" u="none" strike="noStrike">
                          <a:effectLst/>
                          <a:latin typeface="Arial" panose="020B0604020202020204" pitchFamily="34" charset="0"/>
                        </a:rPr>
                        <a:t>27,045</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 $               65,732,793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400" b="0" i="0" u="none" strike="noStrike">
                          <a:effectLst/>
                          <a:latin typeface="Arial" panose="020B0604020202020204" pitchFamily="34" charset="0"/>
                        </a:rPr>
                        <a:t>143,952</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 $                  556,508,582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284957"/>
                  </a:ext>
                </a:extLst>
              </a:tr>
              <a:tr h="472310">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Other Non-Need Based Aid (from data sheets)</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633900"/>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VA Vocational Rehab</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227,829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3,860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271,709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138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503,398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26688296"/>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DEPT OF VA</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78,128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78,128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36948794"/>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Americorps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45,039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61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147,627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85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192,666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0646177"/>
                  </a:ext>
                </a:extLst>
              </a:tr>
              <a:tr h="81178">
                <a:tc>
                  <a:txBody>
                    <a:bodyPr/>
                    <a:lstStyle/>
                    <a:p>
                      <a:pPr algn="l" fontAlgn="b"/>
                      <a:r>
                        <a:rPr lang="en-US" sz="400" b="0" i="0" u="none" strike="noStrike">
                          <a:effectLst/>
                          <a:latin typeface="Arial Narrow" panose="020B060602020203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Narrow" panose="020B060602020203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Narrow" panose="020B0606020202030204" pitchFamily="34" charset="0"/>
                        </a:rPr>
                        <a:t>CARES ACT Funding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224724312"/>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FED NN Scholarships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577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5,049,698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37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380,406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1,023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1,056,746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1,637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6,486,850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75069540"/>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ROTC</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345,041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345,041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30320954"/>
                  </a:ext>
                </a:extLst>
              </a:tr>
              <a:tr h="103318">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National Science Foundation (SUCCESS)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969706123"/>
                  </a:ext>
                </a:extLst>
              </a:tr>
              <a:tr h="69186">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300" b="0" i="0" u="none" strike="noStrike">
                          <a:effectLst/>
                          <a:latin typeface="Arial" panose="020B0604020202020204" pitchFamily="34" charset="0"/>
                        </a:rPr>
                        <a:t>STEM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72560909"/>
                  </a:ext>
                </a:extLst>
              </a:tr>
              <a:tr h="118077">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Yellow Ribbon and Eagle Match</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368,596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368,596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35589647"/>
                  </a:ext>
                </a:extLst>
              </a:tr>
              <a:tr h="118077">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Federal Military Tuition Assistance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193642321"/>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Post 911 Chapter 33</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6074839"/>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ARPA Act Funding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5,019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8,622,879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5,019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8,622,879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248353725"/>
                  </a:ext>
                </a:extLst>
              </a:tr>
              <a:tr h="62729">
                <a:tc>
                  <a:txBody>
                    <a:bodyPr/>
                    <a:lstStyle/>
                    <a:p>
                      <a:pPr algn="l" fontAlgn="b"/>
                      <a:r>
                        <a:rPr lang="en-US" sz="400" b="0" i="0" u="none" strike="noStrike">
                          <a:effectLst/>
                          <a:latin typeface="Arial" panose="020B0604020202020204" pitchFamily="34" charset="0"/>
                        </a:rPr>
                        <a:t>FED</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HEERF</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36,444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76,371,172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119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689,130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962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400" b="0" i="0" u="none" strike="noStrike">
                          <a:effectLst/>
                          <a:latin typeface="Arial" panose="020B0604020202020204" pitchFamily="34" charset="0"/>
                        </a:rPr>
                        <a:t> $                 1,559,215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400" b="0" i="0" u="none" strike="noStrike">
                          <a:effectLst/>
                          <a:latin typeface="Arial" panose="020B0604020202020204" pitchFamily="34" charset="0"/>
                        </a:rPr>
                        <a:t>37,525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78,619,517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914568957"/>
                  </a:ext>
                </a:extLst>
              </a:tr>
              <a:tr h="177116">
                <a:tc>
                  <a:txBody>
                    <a:bodyPr/>
                    <a:lstStyle/>
                    <a:p>
                      <a:pPr algn="l" fontAlgn="b"/>
                      <a:r>
                        <a:rPr lang="en-US" sz="4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Tuition Waivers/Exchanges/Benefits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385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9,597,118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119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205,220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504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9,802,338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522887053"/>
                  </a:ext>
                </a:extLst>
              </a:tr>
              <a:tr h="118077">
                <a:tc>
                  <a:txBody>
                    <a:bodyPr/>
                    <a:lstStyle/>
                    <a:p>
                      <a:pPr algn="l" fontAlgn="b"/>
                      <a:r>
                        <a:rPr lang="en-US" sz="400" b="0" i="0" u="none" strike="noStrike">
                          <a:effectLst/>
                          <a:latin typeface="Arial" panose="020B0604020202020204" pitchFamily="34" charset="0"/>
                        </a:rPr>
                        <a:t>INST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cmn nursing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98034740"/>
                  </a:ext>
                </a:extLst>
              </a:tr>
              <a:tr h="62729">
                <a:tc>
                  <a:txBody>
                    <a:bodyPr/>
                    <a:lstStyle/>
                    <a:p>
                      <a:pPr algn="l" fontAlgn="b"/>
                      <a:r>
                        <a:rPr lang="en-US" sz="4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outside scholarships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160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516,840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160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516,840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22330349"/>
                  </a:ext>
                </a:extLst>
              </a:tr>
              <a:tr h="177116">
                <a:tc>
                  <a:txBody>
                    <a:bodyPr/>
                    <a:lstStyle/>
                    <a:p>
                      <a:pPr algn="l" fontAlgn="b"/>
                      <a:r>
                        <a:rPr lang="en-US" sz="4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ctr"/>
                      <a:r>
                        <a:rPr lang="en-US" sz="400" b="0" i="0" u="none" strike="noStrike">
                          <a:effectLst/>
                          <a:latin typeface="Arial" panose="020B0604020202020204" pitchFamily="34" charset="0"/>
                        </a:rPr>
                        <a:t>American Indian College Fund TCU  (Non-Need-Based)</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ctr"/>
                      <a:r>
                        <a:rPr lang="en-U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ctr"/>
                      <a:r>
                        <a:rPr lang="en-US" sz="400" b="0"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ctr"/>
                      <a:r>
                        <a:rPr lang="en-U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ctr"/>
                      <a:r>
                        <a:rPr lang="en-US" sz="400" b="0"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43258053"/>
                  </a:ext>
                </a:extLst>
              </a:tr>
              <a:tr h="177116">
                <a:tc>
                  <a:txBody>
                    <a:bodyPr/>
                    <a:lstStyle/>
                    <a:p>
                      <a:pPr algn="l" fontAlgn="b"/>
                      <a:r>
                        <a:rPr lang="en-US" sz="4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American Indian College Fund Full Circle  (Merit-Based)</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342861618"/>
                  </a:ext>
                </a:extLst>
              </a:tr>
              <a:tr h="236155">
                <a:tc>
                  <a:txBody>
                    <a:bodyPr/>
                    <a:lstStyle/>
                    <a:p>
                      <a:pPr algn="l" fontAlgn="b"/>
                      <a:r>
                        <a:rPr lang="en-US" sz="400" b="0" i="0" u="none" strike="noStrike">
                          <a:effectLst/>
                          <a:latin typeface="Arial Narrow" panose="020B060602020203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Narrow" panose="020B0606020202030204" pitchFamily="34" charset="0"/>
                        </a:rPr>
                        <a:t>GT</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Narrow" panose="020B0606020202030204" pitchFamily="34" charset="0"/>
                        </a:rPr>
                        <a:t> Other Non-Need Based Scholarships (3rd Party Payments, Tribal Tuition and Book / Agency)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82163277"/>
                  </a:ext>
                </a:extLst>
              </a:tr>
              <a:tr h="62729">
                <a:tc>
                  <a:txBody>
                    <a:bodyPr/>
                    <a:lstStyle/>
                    <a:p>
                      <a:pPr algn="l" fontAlgn="b"/>
                      <a:r>
                        <a:rPr lang="en-US" sz="400" b="0" i="0" u="none" strike="noStrike">
                          <a:effectLst/>
                          <a:latin typeface="Arial" panose="020B0604020202020204" pitchFamily="34" charset="0"/>
                        </a:rPr>
                        <a:t>PRI</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WK</a:t>
                      </a:r>
                    </a:p>
                  </a:txBody>
                  <a:tcPr marL="0" marR="0" marT="0" marB="0" anchor="b">
                    <a:lnL>
                      <a:noFill/>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employer reimbursement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34104820"/>
                  </a:ext>
                </a:extLst>
              </a:tr>
              <a:tr h="132837">
                <a:tc>
                  <a:txBody>
                    <a:bodyPr/>
                    <a:lstStyle/>
                    <a:p>
                      <a:pPr algn="l" fontAlgn="b"/>
                      <a:r>
                        <a:rPr lang="en-US" sz="4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Narrow" panose="020B0606020202030204" pitchFamily="34" charset="0"/>
                        </a:rPr>
                        <a:t> Other State Non-Need Scholarships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2,621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3,599,915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16,725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8,154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2,641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3,624,794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77172598"/>
                  </a:ext>
                </a:extLst>
              </a:tr>
              <a:tr h="62729">
                <a:tc>
                  <a:txBody>
                    <a:bodyPr/>
                    <a:lstStyle/>
                    <a:p>
                      <a:pPr algn="l" fontAlgn="b"/>
                      <a:r>
                        <a:rPr lang="en-US" sz="4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WI GI Bill</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60695810"/>
                  </a:ext>
                </a:extLst>
              </a:tr>
              <a:tr h="62729">
                <a:tc>
                  <a:txBody>
                    <a:bodyPr/>
                    <a:lstStyle/>
                    <a:p>
                      <a:pPr algn="l" fontAlgn="b"/>
                      <a:r>
                        <a:rPr lang="en-US" sz="4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state vet supplemental</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80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343,678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235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658,345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315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1,002,023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284163475"/>
                  </a:ext>
                </a:extLst>
              </a:tr>
              <a:tr h="69186">
                <a:tc>
                  <a:txBody>
                    <a:bodyPr/>
                    <a:lstStyle/>
                    <a:p>
                      <a:pPr algn="l" fontAlgn="b"/>
                      <a:r>
                        <a:rPr lang="en-US" sz="400" b="0" i="0" u="none" strike="noStrike">
                          <a:effectLst/>
                          <a:latin typeface="Arial" panose="020B060402020202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Forward Dislocated Worker</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769422157"/>
                  </a:ext>
                </a:extLst>
              </a:tr>
              <a:tr h="132837">
                <a:tc>
                  <a:txBody>
                    <a:bodyPr/>
                    <a:lstStyle/>
                    <a:p>
                      <a:pPr algn="l" fontAlgn="b"/>
                      <a:r>
                        <a:rPr lang="en-US" sz="400" b="0" i="0" u="none" strike="noStrike">
                          <a:effectLst/>
                          <a:latin typeface="Arial Narrow" panose="020B060602020203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Narrow" panose="020B060602020203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Narrow" panose="020B0606020202030204" pitchFamily="34" charset="0"/>
                        </a:rPr>
                        <a:t> WorkForce development (WIA)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283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549,895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283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549,895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998074683"/>
                  </a:ext>
                </a:extLst>
              </a:tr>
              <a:tr h="69186">
                <a:tc>
                  <a:txBody>
                    <a:bodyPr/>
                    <a:lstStyle/>
                    <a:p>
                      <a:pPr algn="l" fontAlgn="b"/>
                      <a:r>
                        <a:rPr lang="en-US" sz="400" b="0" i="0" u="none" strike="noStrike">
                          <a:effectLst/>
                          <a:latin typeface="Arial Narrow" panose="020B0606020202030204" pitchFamily="34" charset="0"/>
                        </a:rPr>
                        <a:t>ST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Narrow" panose="020B0606020202030204" pitchFamily="34" charset="0"/>
                        </a:rPr>
                        <a:t>GT</a:t>
                      </a:r>
                    </a:p>
                  </a:txBody>
                  <a:tcPr marL="0" marR="0" marT="0" marB="0" anchor="b">
                    <a:lnL>
                      <a:noFill/>
                    </a:lnL>
                    <a:lnR>
                      <a:noFill/>
                    </a:lnR>
                    <a:lnT>
                      <a:noFill/>
                    </a:lnT>
                    <a:lnB>
                      <a:noFill/>
                    </a:lnB>
                    <a:solidFill>
                      <a:srgbClr val="92D050"/>
                    </a:solidFill>
                  </a:tcPr>
                </a:tc>
                <a:tc>
                  <a:txBody>
                    <a:bodyPr/>
                    <a:lstStyle/>
                    <a:p>
                      <a:pPr algn="l" fontAlgn="b"/>
                      <a:r>
                        <a:rPr lang="en-US" sz="400" b="0" i="0" u="none" strike="noStrike">
                          <a:effectLst/>
                          <a:latin typeface="Arial Narrow" panose="020B0606020202030204" pitchFamily="34" charset="0"/>
                        </a:rPr>
                        <a:t>Workforce Solutions Contract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4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732358155"/>
                  </a:ext>
                </a:extLst>
              </a:tr>
              <a:tr h="62729">
                <a:tc gridSpan="2">
                  <a:txBody>
                    <a:bodyPr/>
                    <a:lstStyle/>
                    <a:p>
                      <a:pPr algn="l" fontAlgn="b"/>
                      <a:r>
                        <a:rPr lang="en-US" sz="400" b="0" i="0" u="none" strike="noStrike">
                          <a:effectLst/>
                          <a:latin typeface="Arial" panose="020B0604020202020204" pitchFamily="34" charset="0"/>
                        </a:rPr>
                        <a:t>TOTALS</a:t>
                      </a:r>
                    </a:p>
                  </a:txBody>
                  <a:tcPr marL="0" marR="0" marT="0" marB="0" anchor="b">
                    <a:lnL>
                      <a:noFill/>
                    </a:lnL>
                    <a:lnR>
                      <a:noFill/>
                    </a:lnR>
                    <a:lnT>
                      <a:noFill/>
                    </a:lnT>
                    <a:lnB>
                      <a:noFill/>
                    </a:lnB>
                    <a:solidFill>
                      <a:srgbClr val="00B0F0"/>
                    </a:solidFill>
                  </a:tcPr>
                </a:tc>
                <a:tc hMerge="1">
                  <a:txBody>
                    <a:bodyPr/>
                    <a:lstStyle/>
                    <a:p>
                      <a:endParaRPr lang="en-US"/>
                    </a:p>
                  </a:txBody>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400" b="0" i="0" u="none" strike="noStrike">
                          <a:effectLst/>
                          <a:latin typeface="Arial" panose="020B0604020202020204" pitchFamily="34" charset="0"/>
                        </a:rPr>
                        <a:t>39,722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85,364,463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400" b="0" i="0" u="none" strike="noStrike">
                          <a:effectLst/>
                          <a:latin typeface="Arial" panose="020B0604020202020204" pitchFamily="34" charset="0"/>
                        </a:rPr>
                        <a:t>823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12,264,852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4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3,860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400" b="0" i="0" u="none" strike="noStrike">
                          <a:effectLst/>
                          <a:latin typeface="Arial" panose="020B0604020202020204" pitchFamily="34" charset="0"/>
                        </a:rPr>
                        <a:t>7,830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a:effectLst/>
                          <a:latin typeface="Arial" panose="020B0604020202020204" pitchFamily="34" charset="0"/>
                        </a:rPr>
                        <a:t> $               13,079,790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fontAlgn="b"/>
                      <a:r>
                        <a:rPr lang="en-US" sz="400" b="0" i="0" u="none" strike="noStrike">
                          <a:effectLst/>
                          <a:latin typeface="Arial" panose="020B0604020202020204" pitchFamily="34" charset="0"/>
                        </a:rPr>
                        <a:t>48,376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400" b="0" i="0" u="none" strike="noStrike" dirty="0">
                          <a:effectLst/>
                          <a:latin typeface="Arial" panose="020B0604020202020204" pitchFamily="34" charset="0"/>
                        </a:rPr>
                        <a:t> $                  110,712,965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val="1103314397"/>
                  </a:ext>
                </a:extLst>
              </a:tr>
            </a:tbl>
          </a:graphicData>
        </a:graphic>
      </p:graphicFrame>
      <p:sp>
        <p:nvSpPr>
          <p:cNvPr id="22" name="TextBox 21">
            <a:extLst>
              <a:ext uri="{FF2B5EF4-FFF2-40B4-BE49-F238E27FC236}">
                <a16:creationId xmlns:a16="http://schemas.microsoft.com/office/drawing/2014/main" id="{E44FF01D-EEDB-06D3-0510-AB11A4EC874D}"/>
              </a:ext>
            </a:extLst>
          </p:cNvPr>
          <p:cNvSpPr txBox="1"/>
          <p:nvPr/>
        </p:nvSpPr>
        <p:spPr>
          <a:xfrm>
            <a:off x="3750030" y="3210217"/>
            <a:ext cx="348541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Aid</a:t>
            </a:r>
          </a:p>
        </p:txBody>
      </p:sp>
    </p:spTree>
    <p:extLst>
      <p:ext uri="{BB962C8B-B14F-4D97-AF65-F5344CB8AC3E}">
        <p14:creationId xmlns:p14="http://schemas.microsoft.com/office/powerpoint/2010/main" val="7626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6DA8-1C7B-367B-BB62-0AAEC108000B}"/>
              </a:ext>
            </a:extLst>
          </p:cNvPr>
          <p:cNvSpPr>
            <a:spLocks noGrp="1"/>
          </p:cNvSpPr>
          <p:nvPr>
            <p:ph type="title"/>
          </p:nvPr>
        </p:nvSpPr>
        <p:spPr/>
        <p:txBody>
          <a:bodyPr/>
          <a:lstStyle/>
          <a:p>
            <a:r>
              <a:rPr lang="en-US" dirty="0"/>
              <a:t>All that data sent … A peak under the “Hood”</a:t>
            </a:r>
          </a:p>
        </p:txBody>
      </p:sp>
      <p:pic>
        <p:nvPicPr>
          <p:cNvPr id="9"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31205488"/>
            <a:ext cx="220663" cy="206375"/>
          </a:xfrm>
          <a:prstGeom prst="rect">
            <a:avLst/>
          </a:prstGeom>
        </p:spPr>
      </p:pic>
      <p:pic>
        <p:nvPicPr>
          <p:cNvPr id="10"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31403925"/>
            <a:ext cx="220663" cy="212725"/>
          </a:xfrm>
          <a:prstGeom prst="rect">
            <a:avLst/>
          </a:prstGeom>
        </p:spPr>
      </p:pic>
      <p:pic>
        <p:nvPicPr>
          <p:cNvPr id="11"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32127825"/>
            <a:ext cx="220663" cy="204788"/>
          </a:xfrm>
          <a:prstGeom prst="rect">
            <a:avLst/>
          </a:prstGeom>
        </p:spPr>
      </p:pic>
      <p:graphicFrame>
        <p:nvGraphicFramePr>
          <p:cNvPr id="18" name="Table 17">
            <a:extLst>
              <a:ext uri="{FF2B5EF4-FFF2-40B4-BE49-F238E27FC236}">
                <a16:creationId xmlns:a16="http://schemas.microsoft.com/office/drawing/2014/main" id="{A04EFA09-44B0-A6C9-E12A-640E0FA6934A}"/>
              </a:ext>
            </a:extLst>
          </p:cNvPr>
          <p:cNvGraphicFramePr>
            <a:graphicFrameLocks noGrp="1"/>
          </p:cNvGraphicFramePr>
          <p:nvPr/>
        </p:nvGraphicFramePr>
        <p:xfrm>
          <a:off x="573303" y="2415960"/>
          <a:ext cx="10515600" cy="2604572"/>
        </p:xfrm>
        <a:graphic>
          <a:graphicData uri="http://schemas.openxmlformats.org/drawingml/2006/table">
            <a:tbl>
              <a:tblPr/>
              <a:tblGrid>
                <a:gridCol w="212058">
                  <a:extLst>
                    <a:ext uri="{9D8B030D-6E8A-4147-A177-3AD203B41FA5}">
                      <a16:colId xmlns:a16="http://schemas.microsoft.com/office/drawing/2014/main" val="1099455928"/>
                    </a:ext>
                  </a:extLst>
                </a:gridCol>
                <a:gridCol w="474013">
                  <a:extLst>
                    <a:ext uri="{9D8B030D-6E8A-4147-A177-3AD203B41FA5}">
                      <a16:colId xmlns:a16="http://schemas.microsoft.com/office/drawing/2014/main" val="2654238374"/>
                    </a:ext>
                  </a:extLst>
                </a:gridCol>
                <a:gridCol w="1509357">
                  <a:extLst>
                    <a:ext uri="{9D8B030D-6E8A-4147-A177-3AD203B41FA5}">
                      <a16:colId xmlns:a16="http://schemas.microsoft.com/office/drawing/2014/main" val="3263386318"/>
                    </a:ext>
                  </a:extLst>
                </a:gridCol>
                <a:gridCol w="573805">
                  <a:extLst>
                    <a:ext uri="{9D8B030D-6E8A-4147-A177-3AD203B41FA5}">
                      <a16:colId xmlns:a16="http://schemas.microsoft.com/office/drawing/2014/main" val="2393272178"/>
                    </a:ext>
                  </a:extLst>
                </a:gridCol>
                <a:gridCol w="860707">
                  <a:extLst>
                    <a:ext uri="{9D8B030D-6E8A-4147-A177-3AD203B41FA5}">
                      <a16:colId xmlns:a16="http://schemas.microsoft.com/office/drawing/2014/main" val="1892486228"/>
                    </a:ext>
                  </a:extLst>
                </a:gridCol>
                <a:gridCol w="573805">
                  <a:extLst>
                    <a:ext uri="{9D8B030D-6E8A-4147-A177-3AD203B41FA5}">
                      <a16:colId xmlns:a16="http://schemas.microsoft.com/office/drawing/2014/main" val="1088269795"/>
                    </a:ext>
                  </a:extLst>
                </a:gridCol>
                <a:gridCol w="1284824">
                  <a:extLst>
                    <a:ext uri="{9D8B030D-6E8A-4147-A177-3AD203B41FA5}">
                      <a16:colId xmlns:a16="http://schemas.microsoft.com/office/drawing/2014/main" val="4124002308"/>
                    </a:ext>
                  </a:extLst>
                </a:gridCol>
                <a:gridCol w="573805">
                  <a:extLst>
                    <a:ext uri="{9D8B030D-6E8A-4147-A177-3AD203B41FA5}">
                      <a16:colId xmlns:a16="http://schemas.microsoft.com/office/drawing/2014/main" val="2975489607"/>
                    </a:ext>
                  </a:extLst>
                </a:gridCol>
                <a:gridCol w="985448">
                  <a:extLst>
                    <a:ext uri="{9D8B030D-6E8A-4147-A177-3AD203B41FA5}">
                      <a16:colId xmlns:a16="http://schemas.microsoft.com/office/drawing/2014/main" val="647955442"/>
                    </a:ext>
                  </a:extLst>
                </a:gridCol>
                <a:gridCol w="573805">
                  <a:extLst>
                    <a:ext uri="{9D8B030D-6E8A-4147-A177-3AD203B41FA5}">
                      <a16:colId xmlns:a16="http://schemas.microsoft.com/office/drawing/2014/main" val="1955469272"/>
                    </a:ext>
                  </a:extLst>
                </a:gridCol>
                <a:gridCol w="1097714">
                  <a:extLst>
                    <a:ext uri="{9D8B030D-6E8A-4147-A177-3AD203B41FA5}">
                      <a16:colId xmlns:a16="http://schemas.microsoft.com/office/drawing/2014/main" val="1913191324"/>
                    </a:ext>
                  </a:extLst>
                </a:gridCol>
                <a:gridCol w="573805">
                  <a:extLst>
                    <a:ext uri="{9D8B030D-6E8A-4147-A177-3AD203B41FA5}">
                      <a16:colId xmlns:a16="http://schemas.microsoft.com/office/drawing/2014/main" val="912412240"/>
                    </a:ext>
                  </a:extLst>
                </a:gridCol>
                <a:gridCol w="1222454">
                  <a:extLst>
                    <a:ext uri="{9D8B030D-6E8A-4147-A177-3AD203B41FA5}">
                      <a16:colId xmlns:a16="http://schemas.microsoft.com/office/drawing/2014/main" val="3588544692"/>
                    </a:ext>
                  </a:extLst>
                </a:gridCol>
              </a:tblGrid>
              <a:tr h="127235">
                <a:tc>
                  <a:txBody>
                    <a:bodyPr/>
                    <a:lstStyle/>
                    <a:p>
                      <a:pPr algn="l" fontAlgn="b"/>
                      <a:r>
                        <a:rPr lang="en-US" sz="800" b="0" i="0" u="none" strike="noStrike">
                          <a:effectLst/>
                          <a:latin typeface="Arial" panose="020B0604020202020204" pitchFamily="34" charset="0"/>
                        </a:rPr>
                        <a:t> </a:t>
                      </a:r>
                    </a:p>
                  </a:txBody>
                  <a:tcPr marL="0" marR="0" marT="0" marB="0" anchor="b">
                    <a:lnL>
                      <a:noFill/>
                    </a:lnL>
                    <a:lnR>
                      <a:noFill/>
                    </a:lnR>
                    <a:lnT>
                      <a:noFill/>
                    </a:lnT>
                    <a:lnB>
                      <a:noFill/>
                    </a:lnB>
                    <a:solidFill>
                      <a:srgbClr val="7030A0"/>
                    </a:solidFill>
                  </a:tcPr>
                </a:tc>
                <a:tc>
                  <a:txBody>
                    <a:bodyPr/>
                    <a:lstStyle/>
                    <a:p>
                      <a:pPr algn="l" fontAlgn="b"/>
                      <a:r>
                        <a:rPr lang="en-US" sz="800" b="0" i="0" u="none" strike="noStrike">
                          <a:solidFill>
                            <a:srgbClr val="FFFFFF"/>
                          </a:solidFill>
                          <a:effectLst/>
                          <a:latin typeface="Arial" panose="020B0604020202020204" pitchFamily="34" charset="0"/>
                        </a:rPr>
                        <a:t>State Aid</a:t>
                      </a:r>
                    </a:p>
                  </a:txBody>
                  <a:tcPr marL="0" marR="0" marT="0" marB="0" anchor="b">
                    <a:lnL>
                      <a:noFill/>
                    </a:lnL>
                    <a:lnR>
                      <a:noFill/>
                    </a:lnR>
                    <a:lnT>
                      <a:noFill/>
                    </a:lnT>
                    <a:lnB>
                      <a:noFill/>
                    </a:lnB>
                    <a:solidFill>
                      <a:srgbClr val="7030A0"/>
                    </a:solidFill>
                  </a:tcPr>
                </a:tc>
                <a:tc>
                  <a:txBody>
                    <a:bodyPr/>
                    <a:lstStyle/>
                    <a:p>
                      <a:pPr algn="l" fontAlgn="b"/>
                      <a:r>
                        <a:rPr lang="en-US" sz="800" b="0" i="0" u="none" strike="noStrike">
                          <a:solidFill>
                            <a:srgbClr val="FFFFFF"/>
                          </a:solidFill>
                          <a:effectLst/>
                          <a:latin typeface="Arial" panose="020B0604020202020204" pitchFamily="34" charset="0"/>
                        </a:rPr>
                        <a:t>HEAB</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extLst>
                  <a:ext uri="{0D108BD9-81ED-4DB2-BD59-A6C34878D82A}">
                    <a16:rowId xmlns:a16="http://schemas.microsoft.com/office/drawing/2014/main" val="844306616"/>
                  </a:ext>
                </a:extLst>
              </a:tr>
              <a:tr h="127235">
                <a:tc>
                  <a:txBody>
                    <a:bodyPr/>
                    <a:lstStyle/>
                    <a:p>
                      <a:pPr algn="l" fontAlgn="b"/>
                      <a:r>
                        <a:rPr lang="en-US" sz="800" b="0" i="0" u="none" strike="noStrike">
                          <a:effectLst/>
                          <a:latin typeface="Arial" panose="020B0604020202020204" pitchFamily="34" charset="0"/>
                        </a:rPr>
                        <a:t>NB</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Handicapped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31,805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10,800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9,900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52,505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831166535"/>
                  </a:ext>
                </a:extLst>
              </a:tr>
              <a:tr h="127235">
                <a:tc>
                  <a:txBody>
                    <a:bodyPr/>
                    <a:lstStyle/>
                    <a:p>
                      <a:pPr algn="l" fontAlgn="b"/>
                      <a:r>
                        <a:rPr lang="en-US" sz="800" b="0" i="0" u="none" strike="noStrike">
                          <a:effectLst/>
                          <a:latin typeface="Arial" panose="020B0604020202020204" pitchFamily="34" charset="0"/>
                        </a:rPr>
                        <a:t>NB</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Indian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167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161,018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27,102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120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100,340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162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138,337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479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dirty="0">
                          <a:effectLst/>
                          <a:latin typeface="Arial" panose="020B0604020202020204" pitchFamily="34" charset="0"/>
                        </a:rPr>
                        <a:t> $                        426,797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4126551194"/>
                  </a:ext>
                </a:extLst>
              </a:tr>
              <a:tr h="127235">
                <a:tc>
                  <a:txBody>
                    <a:bodyPr/>
                    <a:lstStyle/>
                    <a:p>
                      <a:pPr algn="l" fontAlgn="b"/>
                      <a:r>
                        <a:rPr lang="en-US" sz="800" b="0" i="0" u="none" strike="noStrike">
                          <a:effectLst/>
                          <a:latin typeface="Arial" panose="020B0604020202020204" pitchFamily="34" charset="0"/>
                        </a:rPr>
                        <a:t>NB</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Minority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220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375,902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10,920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548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431,673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792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818,495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522792880"/>
                  </a:ext>
                </a:extLst>
              </a:tr>
              <a:tr h="127235">
                <a:tc>
                  <a:txBody>
                    <a:bodyPr/>
                    <a:lstStyle/>
                    <a:p>
                      <a:pPr algn="l" fontAlgn="b"/>
                      <a:r>
                        <a:rPr lang="en-US" sz="800" b="0" i="0" u="none" strike="noStrike">
                          <a:effectLst/>
                          <a:latin typeface="Arial" panose="020B0604020202020204" pitchFamily="34" charset="0"/>
                        </a:rPr>
                        <a:t>NB</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TIP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1,255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1,690,153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651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886,031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38,720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470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582,916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2,406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3,197,820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602896180"/>
                  </a:ext>
                </a:extLst>
              </a:tr>
              <a:tr h="134719">
                <a:tc>
                  <a:txBody>
                    <a:bodyPr/>
                    <a:lstStyle/>
                    <a:p>
                      <a:pPr algn="l" fontAlgn="b"/>
                      <a:r>
                        <a:rPr lang="en-US" sz="800" b="0" i="0" u="none" strike="noStrike">
                          <a:effectLst/>
                          <a:latin typeface="Arial" panose="020B0604020202020204" pitchFamily="34" charset="0"/>
                        </a:rPr>
                        <a:t>NB</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Cov-Foundation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a:noFill/>
                    </a:lnR>
                    <a:lnT>
                      <a:noFill/>
                    </a:lnT>
                    <a:lnB>
                      <a:noFill/>
                    </a:lnB>
                    <a:solidFill>
                      <a:srgbClr val="00B0F0"/>
                    </a:solidFill>
                  </a:tcPr>
                </a:tc>
                <a:extLst>
                  <a:ext uri="{0D108BD9-81ED-4DB2-BD59-A6C34878D82A}">
                    <a16:rowId xmlns:a16="http://schemas.microsoft.com/office/drawing/2014/main" val="3452663656"/>
                  </a:ext>
                </a:extLst>
              </a:tr>
              <a:tr h="127235">
                <a:tc>
                  <a:txBody>
                    <a:bodyPr/>
                    <a:lstStyle/>
                    <a:p>
                      <a:pPr algn="l" fontAlgn="b"/>
                      <a:r>
                        <a:rPr lang="en-US" sz="800" b="0" i="0" u="none" strike="noStrike">
                          <a:effectLst/>
                          <a:latin typeface="Arial" panose="020B0604020202020204" pitchFamily="34" charset="0"/>
                        </a:rPr>
                        <a:t>NB</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nl-NL" sz="800" b="0" i="0" u="none" strike="noStrike">
                          <a:effectLst/>
                          <a:latin typeface="Arial" panose="020B0604020202020204" pitchFamily="34" charset="0"/>
                        </a:rPr>
                        <a:t>Wisconsin Grant UW, TC, Tech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28,573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57,771,286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8,164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26,132,722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229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324,794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22,446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19,325,372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59,412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103,554,174 </a:t>
                      </a:r>
                    </a:p>
                  </a:txBody>
                  <a:tcPr marL="0" marR="0" marT="0" marB="0" anchor="b">
                    <a:lnL>
                      <a:noFill/>
                    </a:lnL>
                    <a:lnR>
                      <a:noFill/>
                    </a:lnR>
                    <a:lnT>
                      <a:noFill/>
                    </a:lnT>
                    <a:lnB>
                      <a:noFill/>
                    </a:lnB>
                    <a:solidFill>
                      <a:srgbClr val="00B0F0"/>
                    </a:solidFill>
                  </a:tcPr>
                </a:tc>
                <a:extLst>
                  <a:ext uri="{0D108BD9-81ED-4DB2-BD59-A6C34878D82A}">
                    <a16:rowId xmlns:a16="http://schemas.microsoft.com/office/drawing/2014/main" val="3808085002"/>
                  </a:ext>
                </a:extLst>
              </a:tr>
              <a:tr h="134719">
                <a:tc>
                  <a:txBody>
                    <a:bodyPr/>
                    <a:lstStyle/>
                    <a:p>
                      <a:pPr algn="l" fontAlgn="b"/>
                      <a:r>
                        <a:rPr lang="en-US" sz="800" b="0" i="0" u="none" strike="noStrike">
                          <a:effectLst/>
                          <a:latin typeface="Arial" panose="020B0604020202020204" pitchFamily="34" charset="0"/>
                        </a:rPr>
                        <a:t>NB</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LN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Nursing Loan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27,000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185,400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63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160,500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138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372,900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62447297"/>
                  </a:ext>
                </a:extLst>
              </a:tr>
              <a:tr h="1347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TOTAL Need-Based</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b"/>
                      <a:r>
                        <a:rPr lang="en-US" sz="800" b="0" i="0" u="none" strike="noStrike">
                          <a:effectLst/>
                          <a:latin typeface="Arial" panose="020B0604020202020204" pitchFamily="34" charset="0"/>
                        </a:rPr>
                        <a:t>       30,023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       59,681,262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9,138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                      27,617,957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403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                474,774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23,696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               20,648,698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63,260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                  108,422,691 </a:t>
                      </a:r>
                    </a:p>
                  </a:txBody>
                  <a:tcPr marL="0" marR="0" marT="0" marB="0" anchor="b">
                    <a:lnL>
                      <a:noFill/>
                    </a:lnL>
                    <a:lnR>
                      <a:noFill/>
                    </a:lnR>
                    <a:lnT>
                      <a:noFill/>
                    </a:lnT>
                    <a:lnB>
                      <a:noFill/>
                    </a:lnB>
                  </a:tcPr>
                </a:tc>
                <a:extLst>
                  <a:ext uri="{0D108BD9-81ED-4DB2-BD59-A6C34878D82A}">
                    <a16:rowId xmlns:a16="http://schemas.microsoft.com/office/drawing/2014/main" val="3730482026"/>
                  </a:ext>
                </a:extLst>
              </a:tr>
              <a:tr h="1347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721804188"/>
                  </a:ext>
                </a:extLst>
              </a:tr>
              <a:tr h="127235">
                <a:tc>
                  <a:txBody>
                    <a:bodyPr/>
                    <a:lstStyle/>
                    <a:p>
                      <a:pPr algn="l" fontAlgn="b"/>
                      <a:r>
                        <a:rPr lang="en-US" sz="800" b="0" i="0" u="none" strike="noStrike">
                          <a:effectLst/>
                          <a:latin typeface="Arial" panose="020B0604020202020204" pitchFamily="34" charset="0"/>
                        </a:rPr>
                        <a:t>NN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Academic Excellence (AES)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2,292</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2,457,729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457</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492,600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55,688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2,803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3,006,017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80733888"/>
                  </a:ext>
                </a:extLst>
              </a:tr>
              <a:tr h="127235">
                <a:tc>
                  <a:txBody>
                    <a:bodyPr/>
                    <a:lstStyle/>
                    <a:p>
                      <a:pPr algn="l" fontAlgn="b"/>
                      <a:r>
                        <a:rPr lang="en-US" sz="800" b="0" i="0" u="none" strike="noStrike">
                          <a:effectLst/>
                          <a:latin typeface="Arial" panose="020B0604020202020204" pitchFamily="34" charset="0"/>
                        </a:rPr>
                        <a:t>NN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Cov-Scholars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a:noFill/>
                    </a:lnR>
                    <a:lnT>
                      <a:noFill/>
                    </a:lnT>
                    <a:lnB>
                      <a:noFill/>
                    </a:lnB>
                    <a:solidFill>
                      <a:srgbClr val="00B0F0"/>
                    </a:solidFill>
                  </a:tcPr>
                </a:tc>
                <a:extLst>
                  <a:ext uri="{0D108BD9-81ED-4DB2-BD59-A6C34878D82A}">
                    <a16:rowId xmlns:a16="http://schemas.microsoft.com/office/drawing/2014/main" val="1763506504"/>
                  </a:ext>
                </a:extLst>
              </a:tr>
              <a:tr h="127235">
                <a:tc>
                  <a:txBody>
                    <a:bodyPr/>
                    <a:lstStyle/>
                    <a:p>
                      <a:pPr algn="l" fontAlgn="b"/>
                      <a:r>
                        <a:rPr lang="en-US" sz="800" b="0" i="0" u="none" strike="noStrike">
                          <a:effectLst/>
                          <a:latin typeface="Arial" panose="020B0604020202020204" pitchFamily="34" charset="0"/>
                        </a:rPr>
                        <a:t>NN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LN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Minority Teacher Loan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110,000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110,000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535878595"/>
                  </a:ext>
                </a:extLst>
              </a:tr>
              <a:tr h="127235">
                <a:tc>
                  <a:txBody>
                    <a:bodyPr/>
                    <a:lstStyle/>
                    <a:p>
                      <a:pPr algn="l" fontAlgn="b"/>
                      <a:r>
                        <a:rPr lang="en-US" sz="800" b="0" i="0" u="none" strike="noStrike">
                          <a:effectLst/>
                          <a:latin typeface="Arial" panose="020B0604020202020204" pitchFamily="34" charset="0"/>
                        </a:rPr>
                        <a:t>NN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LN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SLLP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4132374455"/>
                  </a:ext>
                </a:extLst>
              </a:tr>
              <a:tr h="127235">
                <a:tc>
                  <a:txBody>
                    <a:bodyPr/>
                    <a:lstStyle/>
                    <a:p>
                      <a:pPr algn="l" fontAlgn="b"/>
                      <a:r>
                        <a:rPr lang="en-US" sz="800" b="0" i="0" u="none" strike="noStrike">
                          <a:effectLst/>
                          <a:latin typeface="Arial" panose="020B0604020202020204" pitchFamily="34" charset="0"/>
                        </a:rPr>
                        <a:t>NN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LN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Teacher Education Loan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169,000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50,355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219,355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34231939"/>
                  </a:ext>
                </a:extLst>
              </a:tr>
              <a:tr h="127235">
                <a:tc>
                  <a:txBody>
                    <a:bodyPr/>
                    <a:lstStyle/>
                    <a:p>
                      <a:pPr algn="l" fontAlgn="b"/>
                      <a:r>
                        <a:rPr lang="en-US" sz="800" b="0" i="0" u="none" strike="noStrike">
                          <a:effectLst/>
                          <a:latin typeface="Arial" panose="020B0604020202020204" pitchFamily="34" charset="0"/>
                        </a:rPr>
                        <a:t>NN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LN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TVI Loan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49,000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49,000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271096928"/>
                  </a:ext>
                </a:extLst>
              </a:tr>
              <a:tr h="134719">
                <a:tc>
                  <a:txBody>
                    <a:bodyPr/>
                    <a:lstStyle/>
                    <a:p>
                      <a:pPr algn="l" fontAlgn="b"/>
                      <a:r>
                        <a:rPr lang="en-US" sz="800" b="0" i="0" u="none" strike="noStrike">
                          <a:effectLst/>
                          <a:latin typeface="Arial" panose="020B0604020202020204" pitchFamily="34" charset="0"/>
                        </a:rPr>
                        <a:t>NN</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Technical Excellence (TES)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836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panose="020B0604020202020204" pitchFamily="34" charset="0"/>
                        </a:rPr>
                        <a:t> $                    845,860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836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800" b="0" i="0" u="none" strike="noStrike">
                          <a:effectLst/>
                          <a:latin typeface="Arial" panose="020B0604020202020204" pitchFamily="34" charset="0"/>
                        </a:rPr>
                        <a:t> $                        845,860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960857305"/>
                  </a:ext>
                </a:extLst>
              </a:tr>
              <a:tr h="1347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total non need</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r" fontAlgn="b"/>
                      <a:r>
                        <a:rPr lang="en-US" sz="800" b="0" i="0" u="none" strike="noStrike">
                          <a:effectLst/>
                          <a:latin typeface="Arial" panose="020B0604020202020204" pitchFamily="34" charset="0"/>
                        </a:rPr>
                        <a:t>2,310</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         2,626,729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800" b="0" i="0" u="none" strike="noStrike">
                          <a:effectLst/>
                          <a:latin typeface="Arial" panose="020B0604020202020204" pitchFamily="34" charset="0"/>
                        </a:rPr>
                        <a:t>483</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                          701,955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8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800" b="0" i="0" u="none" strike="noStrike">
                          <a:effectLst/>
                          <a:latin typeface="Arial" panose="020B0604020202020204" pitchFamily="34" charset="0"/>
                        </a:rPr>
                        <a:t>890</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                    901,548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800" b="0" i="0" u="none" strike="noStrike">
                          <a:effectLst/>
                          <a:latin typeface="Arial" panose="020B0604020202020204" pitchFamily="34" charset="0"/>
                        </a:rPr>
                        <a:t>        3,683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                     4,230,232 </a:t>
                      </a:r>
                    </a:p>
                  </a:txBody>
                  <a:tcPr marL="0" marR="0" marT="0" marB="0" anchor="b">
                    <a:lnL>
                      <a:noFill/>
                    </a:lnL>
                    <a:lnR>
                      <a:noFill/>
                    </a:lnR>
                    <a:lnT>
                      <a:noFill/>
                    </a:lnT>
                    <a:lnB>
                      <a:noFill/>
                    </a:lnB>
                  </a:tcPr>
                </a:tc>
                <a:extLst>
                  <a:ext uri="{0D108BD9-81ED-4DB2-BD59-A6C34878D82A}">
                    <a16:rowId xmlns:a16="http://schemas.microsoft.com/office/drawing/2014/main" val="3842736049"/>
                  </a:ext>
                </a:extLst>
              </a:tr>
              <a:tr h="1347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744154"/>
                  </a:ext>
                </a:extLst>
              </a:tr>
              <a:tr h="1347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1" i="0" u="none" strike="noStrike">
                          <a:effectLst/>
                          <a:latin typeface="Arial" panose="020B0604020202020204" pitchFamily="34" charset="0"/>
                        </a:rPr>
                        <a:t>Total all  HEAB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b"/>
                      <a:r>
                        <a:rPr lang="en-US" sz="800" b="1" i="0" u="none" strike="noStrike">
                          <a:effectLst/>
                          <a:latin typeface="Arial" panose="020B0604020202020204" pitchFamily="34" charset="0"/>
                        </a:rPr>
                        <a:t>       32,333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latin typeface="Arial" panose="020B0604020202020204" pitchFamily="34" charset="0"/>
                        </a:rPr>
                        <a:t> $       62,307,991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latin typeface="Arial" panose="020B0604020202020204" pitchFamily="34" charset="0"/>
                        </a:rPr>
                        <a:t>        9,621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latin typeface="Arial" panose="020B0604020202020204" pitchFamily="34" charset="0"/>
                        </a:rPr>
                        <a:t> $                      28,319,912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latin typeface="Arial" panose="020B0604020202020204" pitchFamily="34" charset="0"/>
                        </a:rPr>
                        <a:t>           403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latin typeface="Arial" panose="020B0604020202020204" pitchFamily="34" charset="0"/>
                        </a:rPr>
                        <a:t> $                474,774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latin typeface="Arial" panose="020B0604020202020204" pitchFamily="34" charset="0"/>
                        </a:rPr>
                        <a:t>       24,586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latin typeface="Arial" panose="020B0604020202020204" pitchFamily="34" charset="0"/>
                        </a:rPr>
                        <a:t> $               21,550,246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latin typeface="Arial" panose="020B0604020202020204" pitchFamily="34" charset="0"/>
                        </a:rPr>
                        <a:t>       66,943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dirty="0">
                          <a:effectLst/>
                          <a:latin typeface="Arial" panose="020B0604020202020204" pitchFamily="34" charset="0"/>
                        </a:rPr>
                        <a:t> $                  112,652,923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168370713"/>
                  </a:ext>
                </a:extLst>
              </a:tr>
            </a:tbl>
          </a:graphicData>
        </a:graphic>
      </p:graphicFrame>
      <p:sp>
        <p:nvSpPr>
          <p:cNvPr id="23" name="TextBox 22">
            <a:extLst>
              <a:ext uri="{FF2B5EF4-FFF2-40B4-BE49-F238E27FC236}">
                <a16:creationId xmlns:a16="http://schemas.microsoft.com/office/drawing/2014/main" id="{A7E7FE2A-5913-2566-CF31-89BB7909B411}"/>
              </a:ext>
            </a:extLst>
          </p:cNvPr>
          <p:cNvSpPr txBox="1"/>
          <p:nvPr/>
        </p:nvSpPr>
        <p:spPr>
          <a:xfrm>
            <a:off x="3952875" y="3429000"/>
            <a:ext cx="348541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 Aid</a:t>
            </a:r>
          </a:p>
        </p:txBody>
      </p:sp>
    </p:spTree>
    <p:extLst>
      <p:ext uri="{BB962C8B-B14F-4D97-AF65-F5344CB8AC3E}">
        <p14:creationId xmlns:p14="http://schemas.microsoft.com/office/powerpoint/2010/main" val="39154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6DA8-1C7B-367B-BB62-0AAEC108000B}"/>
              </a:ext>
            </a:extLst>
          </p:cNvPr>
          <p:cNvSpPr>
            <a:spLocks noGrp="1"/>
          </p:cNvSpPr>
          <p:nvPr>
            <p:ph type="title"/>
          </p:nvPr>
        </p:nvSpPr>
        <p:spPr/>
        <p:txBody>
          <a:bodyPr/>
          <a:lstStyle/>
          <a:p>
            <a:r>
              <a:rPr lang="en-US" dirty="0"/>
              <a:t>All that data sent … A peak under the “Hood”</a:t>
            </a:r>
          </a:p>
        </p:txBody>
      </p:sp>
      <p:pic>
        <p:nvPicPr>
          <p:cNvPr id="9" name="Check Box 186">
            <a:extLst>
              <a:ext uri="{63B3BB69-23CF-44E3-9099-C40C66FF867C}">
                <a14:compatExt xmlns:a14="http://schemas.microsoft.com/office/drawing/2010/main" spid="_x0000_s1210"/>
              </a:ext>
              <a:ext uri="{FF2B5EF4-FFF2-40B4-BE49-F238E27FC236}">
                <a16:creationId xmlns:a16="http://schemas.microsoft.com/office/drawing/2014/main" id="{00000000-0008-0000-0000-0000BA040000}"/>
              </a:ext>
            </a:extLst>
          </p:cNvPr>
          <p:cNvPicPr>
            <a:picLocks noChangeAspect="1"/>
          </p:cNvPicPr>
          <p:nvPr/>
        </p:nvPicPr>
        <p:blipFill>
          <a:blip r:embed="rId2"/>
          <a:stretch>
            <a:fillRect/>
          </a:stretch>
        </p:blipFill>
        <p:spPr>
          <a:xfrm>
            <a:off x="3952875" y="31205488"/>
            <a:ext cx="220663" cy="206375"/>
          </a:xfrm>
          <a:prstGeom prst="rect">
            <a:avLst/>
          </a:prstGeom>
        </p:spPr>
      </p:pic>
      <p:pic>
        <p:nvPicPr>
          <p:cNvPr id="10" name="Check Box 189">
            <a:extLst>
              <a:ext uri="{63B3BB69-23CF-44E3-9099-C40C66FF867C}">
                <a14:compatExt xmlns:a14="http://schemas.microsoft.com/office/drawing/2010/main" spid="_x0000_s1213"/>
              </a:ext>
              <a:ext uri="{FF2B5EF4-FFF2-40B4-BE49-F238E27FC236}">
                <a16:creationId xmlns:a16="http://schemas.microsoft.com/office/drawing/2014/main" id="{00000000-0008-0000-0000-0000BD040000}"/>
              </a:ext>
            </a:extLst>
          </p:cNvPr>
          <p:cNvPicPr>
            <a:picLocks noChangeAspect="1"/>
          </p:cNvPicPr>
          <p:nvPr/>
        </p:nvPicPr>
        <p:blipFill>
          <a:blip r:embed="rId3"/>
          <a:stretch>
            <a:fillRect/>
          </a:stretch>
        </p:blipFill>
        <p:spPr>
          <a:xfrm>
            <a:off x="3952875" y="31403925"/>
            <a:ext cx="220663" cy="212725"/>
          </a:xfrm>
          <a:prstGeom prst="rect">
            <a:avLst/>
          </a:prstGeom>
        </p:spPr>
      </p:pic>
      <p:pic>
        <p:nvPicPr>
          <p:cNvPr id="11" name="Check Box 190">
            <a:extLst>
              <a:ext uri="{63B3BB69-23CF-44E3-9099-C40C66FF867C}">
                <a14:compatExt xmlns:a14="http://schemas.microsoft.com/office/drawing/2010/main" spid="_x0000_s1214"/>
              </a:ext>
              <a:ext uri="{FF2B5EF4-FFF2-40B4-BE49-F238E27FC236}">
                <a16:creationId xmlns:a16="http://schemas.microsoft.com/office/drawing/2014/main" id="{00000000-0008-0000-0000-0000BE040000}"/>
              </a:ext>
            </a:extLst>
          </p:cNvPr>
          <p:cNvPicPr>
            <a:picLocks noChangeAspect="1"/>
          </p:cNvPicPr>
          <p:nvPr/>
        </p:nvPicPr>
        <p:blipFill>
          <a:blip r:embed="rId2"/>
          <a:stretch>
            <a:fillRect/>
          </a:stretch>
        </p:blipFill>
        <p:spPr>
          <a:xfrm>
            <a:off x="3952875" y="32127825"/>
            <a:ext cx="220663" cy="204788"/>
          </a:xfrm>
          <a:prstGeom prst="rect">
            <a:avLst/>
          </a:prstGeom>
        </p:spPr>
      </p:pic>
      <p:graphicFrame>
        <p:nvGraphicFramePr>
          <p:cNvPr id="20" name="Table 19">
            <a:extLst>
              <a:ext uri="{FF2B5EF4-FFF2-40B4-BE49-F238E27FC236}">
                <a16:creationId xmlns:a16="http://schemas.microsoft.com/office/drawing/2014/main" id="{F139E53E-6E72-2683-F5BD-08369CA71E1E}"/>
              </a:ext>
            </a:extLst>
          </p:cNvPr>
          <p:cNvGraphicFramePr>
            <a:graphicFrameLocks noGrp="1"/>
          </p:cNvGraphicFramePr>
          <p:nvPr/>
        </p:nvGraphicFramePr>
        <p:xfrm>
          <a:off x="2086568" y="1476179"/>
          <a:ext cx="6955210" cy="4343395"/>
        </p:xfrm>
        <a:graphic>
          <a:graphicData uri="http://schemas.openxmlformats.org/drawingml/2006/table">
            <a:tbl>
              <a:tblPr/>
              <a:tblGrid>
                <a:gridCol w="145758">
                  <a:extLst>
                    <a:ext uri="{9D8B030D-6E8A-4147-A177-3AD203B41FA5}">
                      <a16:colId xmlns:a16="http://schemas.microsoft.com/office/drawing/2014/main" val="3285991810"/>
                    </a:ext>
                  </a:extLst>
                </a:gridCol>
                <a:gridCol w="262363">
                  <a:extLst>
                    <a:ext uri="{9D8B030D-6E8A-4147-A177-3AD203B41FA5}">
                      <a16:colId xmlns:a16="http://schemas.microsoft.com/office/drawing/2014/main" val="2387876857"/>
                    </a:ext>
                  </a:extLst>
                </a:gridCol>
                <a:gridCol w="828246">
                  <a:extLst>
                    <a:ext uri="{9D8B030D-6E8A-4147-A177-3AD203B41FA5}">
                      <a16:colId xmlns:a16="http://schemas.microsoft.com/office/drawing/2014/main" val="1628129674"/>
                    </a:ext>
                  </a:extLst>
                </a:gridCol>
                <a:gridCol w="394403">
                  <a:extLst>
                    <a:ext uri="{9D8B030D-6E8A-4147-A177-3AD203B41FA5}">
                      <a16:colId xmlns:a16="http://schemas.microsoft.com/office/drawing/2014/main" val="2664835122"/>
                    </a:ext>
                  </a:extLst>
                </a:gridCol>
                <a:gridCol w="591604">
                  <a:extLst>
                    <a:ext uri="{9D8B030D-6E8A-4147-A177-3AD203B41FA5}">
                      <a16:colId xmlns:a16="http://schemas.microsoft.com/office/drawing/2014/main" val="2344639442"/>
                    </a:ext>
                  </a:extLst>
                </a:gridCol>
                <a:gridCol w="394403">
                  <a:extLst>
                    <a:ext uri="{9D8B030D-6E8A-4147-A177-3AD203B41FA5}">
                      <a16:colId xmlns:a16="http://schemas.microsoft.com/office/drawing/2014/main" val="3262300729"/>
                    </a:ext>
                  </a:extLst>
                </a:gridCol>
                <a:gridCol w="883120">
                  <a:extLst>
                    <a:ext uri="{9D8B030D-6E8A-4147-A177-3AD203B41FA5}">
                      <a16:colId xmlns:a16="http://schemas.microsoft.com/office/drawing/2014/main" val="1022353357"/>
                    </a:ext>
                  </a:extLst>
                </a:gridCol>
                <a:gridCol w="394403">
                  <a:extLst>
                    <a:ext uri="{9D8B030D-6E8A-4147-A177-3AD203B41FA5}">
                      <a16:colId xmlns:a16="http://schemas.microsoft.com/office/drawing/2014/main" val="1698669931"/>
                    </a:ext>
                  </a:extLst>
                </a:gridCol>
                <a:gridCol w="677344">
                  <a:extLst>
                    <a:ext uri="{9D8B030D-6E8A-4147-A177-3AD203B41FA5}">
                      <a16:colId xmlns:a16="http://schemas.microsoft.com/office/drawing/2014/main" val="3157531342"/>
                    </a:ext>
                  </a:extLst>
                </a:gridCol>
                <a:gridCol w="394403">
                  <a:extLst>
                    <a:ext uri="{9D8B030D-6E8A-4147-A177-3AD203B41FA5}">
                      <a16:colId xmlns:a16="http://schemas.microsoft.com/office/drawing/2014/main" val="283672171"/>
                    </a:ext>
                  </a:extLst>
                </a:gridCol>
                <a:gridCol w="754510">
                  <a:extLst>
                    <a:ext uri="{9D8B030D-6E8A-4147-A177-3AD203B41FA5}">
                      <a16:colId xmlns:a16="http://schemas.microsoft.com/office/drawing/2014/main" val="3837544744"/>
                    </a:ext>
                  </a:extLst>
                </a:gridCol>
                <a:gridCol w="394403">
                  <a:extLst>
                    <a:ext uri="{9D8B030D-6E8A-4147-A177-3AD203B41FA5}">
                      <a16:colId xmlns:a16="http://schemas.microsoft.com/office/drawing/2014/main" val="2228992591"/>
                    </a:ext>
                  </a:extLst>
                </a:gridCol>
                <a:gridCol w="840250">
                  <a:extLst>
                    <a:ext uri="{9D8B030D-6E8A-4147-A177-3AD203B41FA5}">
                      <a16:colId xmlns:a16="http://schemas.microsoft.com/office/drawing/2014/main" val="286012140"/>
                    </a:ext>
                  </a:extLst>
                </a:gridCol>
              </a:tblGrid>
              <a:tr h="84156">
                <a:tc>
                  <a:txBody>
                    <a:bodyPr/>
                    <a:lstStyle/>
                    <a:p>
                      <a:pPr algn="l" fontAlgn="b"/>
                      <a:r>
                        <a:rPr lang="en-US" sz="500" b="0" i="0" u="none" strike="noStrike">
                          <a:effectLst/>
                          <a:latin typeface="Arial" panose="020B0604020202020204" pitchFamily="34" charset="0"/>
                        </a:rPr>
                        <a:t> </a:t>
                      </a:r>
                    </a:p>
                  </a:txBody>
                  <a:tcPr marL="0" marR="0" marT="0" marB="0" anchor="b">
                    <a:lnL>
                      <a:noFill/>
                    </a:lnL>
                    <a:lnR>
                      <a:noFill/>
                    </a:lnR>
                    <a:lnT>
                      <a:noFill/>
                    </a:lnT>
                    <a:lnB>
                      <a:noFill/>
                    </a:lnB>
                    <a:solidFill>
                      <a:srgbClr val="FF0000"/>
                    </a:solidFill>
                  </a:tcPr>
                </a:tc>
                <a:tc gridSpan="2">
                  <a:txBody>
                    <a:bodyPr/>
                    <a:lstStyle/>
                    <a:p>
                      <a:pPr algn="l" fontAlgn="b"/>
                      <a:r>
                        <a:rPr lang="en-US" sz="500" b="1" i="0" u="none" strike="noStrike">
                          <a:solidFill>
                            <a:srgbClr val="FFFFFF"/>
                          </a:solidFill>
                          <a:effectLst/>
                          <a:latin typeface="Arial" panose="020B0604020202020204" pitchFamily="34" charset="0"/>
                        </a:rPr>
                        <a:t>Total Unmet Need by Sector</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3240268506"/>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1057744"/>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9580860"/>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Cost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19,887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854,344,708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43,442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659,500,022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15,436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5,510,568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16,563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538,893,700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22,610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2,058,248,998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140385752"/>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EFC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5,491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235,902,511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12,832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194,804,162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2,313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825,914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3,117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101,424,256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5,855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effectLst/>
                          <a:latin typeface="Arial" panose="020B0604020202020204" pitchFamily="34" charset="0"/>
                        </a:rPr>
                        <a:t> $                  532,956,843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429655525"/>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Total Need-Based Aid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123,870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362,936,609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48,388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196,003,702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1,248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2,172,127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82,752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172,510,719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256,258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733,623,157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3546307283"/>
                  </a:ext>
                </a:extLst>
              </a:tr>
              <a:tr h="158410">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Total Non-Need-Based Aid</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80,875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      228,814,652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35,909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                    261,753,815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123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                207,322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27,045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               65,732,793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143,952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                  556,508,582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14550690"/>
                  </a:ext>
                </a:extLst>
              </a:tr>
              <a:tr h="8910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Unmet Need</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500" b="0" i="0" u="none" strike="noStrike">
                          <a:effectLst/>
                          <a:latin typeface="Arial" panose="020B0604020202020204" pitchFamily="34" charset="0"/>
                        </a:rPr>
                        <a:t>$621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       26,690,936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500" b="0" i="0" u="none" strike="noStrike">
                          <a:effectLst/>
                          <a:latin typeface="Arial" panose="020B0604020202020204" pitchFamily="34" charset="0"/>
                        </a:rPr>
                        <a:t>$457.04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                       6,938,343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00"/>
                    </a:solidFill>
                  </a:tcPr>
                </a:tc>
                <a:tc>
                  <a:txBody>
                    <a:bodyPr/>
                    <a:lstStyle/>
                    <a:p>
                      <a:pPr algn="r" fontAlgn="b"/>
                      <a:r>
                        <a:rPr lang="en-US" sz="500" b="0" i="0" u="none" strike="noStrike">
                          <a:effectLst/>
                          <a:latin typeface="Arial" panose="020B0604020202020204" pitchFamily="34" charset="0"/>
                        </a:rPr>
                        <a:t>$6,457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             2,305,205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500" b="0" i="0" u="none" strike="noStrike">
                          <a:effectLst/>
                          <a:latin typeface="Arial" panose="020B0604020202020204" pitchFamily="34" charset="0"/>
                        </a:rPr>
                        <a:t>$6,123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             199,225,932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500" b="0" i="0" u="none" strike="noStrike">
                          <a:effectLst/>
                          <a:latin typeface="Arial" panose="020B0604020202020204" pitchFamily="34" charset="0"/>
                        </a:rPr>
                        <a:t>$2,583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                  235,160,416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440765387"/>
                  </a:ext>
                </a:extLst>
              </a:tr>
              <a:tr h="8910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500" b="1" i="0" u="none" strike="noStrike">
                          <a:solidFill>
                            <a:srgbClr val="FFFFFF"/>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00206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2186481"/>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05354304"/>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b"/>
                      <a:r>
                        <a:rPr lang="en-US" sz="500" b="0" i="0" u="none" strike="noStrike">
                          <a:effectLst/>
                          <a:latin typeface="Arial" panose="020B0604020202020204" pitchFamily="34" charset="0"/>
                        </a:rPr>
                        <a:t>Average Unmet Need by Sector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651692"/>
                  </a:ext>
                </a:extLst>
              </a:tr>
              <a:tr h="8910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Cost</a:t>
                      </a:r>
                    </a:p>
                  </a:txBody>
                  <a:tcPr marL="0" marR="0" marT="0" marB="0" anchor="b">
                    <a:lnL>
                      <a:noFill/>
                    </a:lnL>
                    <a:lnR w="6350" cap="flat" cmpd="sng" algn="ctr">
                      <a:solidFill>
                        <a:srgbClr val="000000"/>
                      </a:solidFill>
                      <a:prstDash val="solid"/>
                      <a:round/>
                      <a:headEnd type="none" w="med" len="med"/>
                      <a:tailEnd type="none" w="med" len="med"/>
                    </a:lnR>
                    <a:lnT>
                      <a:noFill/>
                    </a:lnT>
                    <a:lnB w="25400" cap="flat" cmpd="dbl" algn="ctr">
                      <a:solidFill>
                        <a:srgbClr val="FF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19,887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43,442 </a:t>
                      </a:r>
                    </a:p>
                  </a:txBody>
                  <a:tcPr marL="0" marR="0" marT="0" marB="0" anchor="b">
                    <a:lnL>
                      <a:noFill/>
                    </a:lnL>
                    <a:lnR w="6350" cap="flat" cmpd="sng" algn="ctr">
                      <a:solidFill>
                        <a:srgbClr val="000000"/>
                      </a:solidFill>
                      <a:prstDash val="solid"/>
                      <a:round/>
                      <a:headEnd type="none" w="med" len="med"/>
                      <a:tailEnd type="none" w="med" len="med"/>
                    </a:lnR>
                    <a:lnT>
                      <a:noFill/>
                    </a:lnT>
                    <a:lnB w="25400" cap="flat" cmpd="dbl" algn="ctr">
                      <a:solidFill>
                        <a:srgbClr val="FF0000"/>
                      </a:solidFill>
                      <a:prstDash val="solid"/>
                      <a:round/>
                      <a:headEnd type="none" w="med" len="med"/>
                      <a:tailEnd type="none" w="med" len="med"/>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15,436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16,563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22,610 </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2313658584"/>
                  </a:ext>
                </a:extLst>
              </a:tr>
              <a:tr h="940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25400" cap="flat" cmpd="dbl" algn="ctr">
                      <a:solidFill>
                        <a:srgbClr val="FF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EFC</a:t>
                      </a:r>
                    </a:p>
                  </a:txBody>
                  <a:tcPr marL="0" marR="0" marT="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tcPr>
                </a:tc>
                <a:tc>
                  <a:txBody>
                    <a:bodyPr/>
                    <a:lstStyle/>
                    <a:p>
                      <a:pPr algn="r" fontAlgn="b"/>
                      <a:r>
                        <a:rPr lang="en-US" sz="500" b="0" i="0" u="none" strike="noStrike">
                          <a:effectLst/>
                          <a:latin typeface="Arial" panose="020B0604020202020204" pitchFamily="34" charset="0"/>
                        </a:rPr>
                        <a:t>27.61%</a:t>
                      </a:r>
                    </a:p>
                  </a:txBody>
                  <a:tcPr marL="0" marR="0" marT="0" marB="0" anchor="b">
                    <a:lnL w="25400" cap="flat" cmpd="dbl" algn="ctr">
                      <a:solidFill>
                        <a:srgbClr val="FF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5,491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18.05%</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7,841 </a:t>
                      </a:r>
                    </a:p>
                  </a:txBody>
                  <a:tcPr marL="0" marR="0" marT="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FF00"/>
                    </a:solidFill>
                  </a:tcPr>
                </a:tc>
                <a:tc>
                  <a:txBody>
                    <a:bodyPr/>
                    <a:lstStyle/>
                    <a:p>
                      <a:pPr algn="r" fontAlgn="b"/>
                      <a:r>
                        <a:rPr lang="en-US" sz="500" b="0" i="0" u="none" strike="noStrike">
                          <a:effectLst/>
                          <a:latin typeface="Arial" panose="020B0604020202020204" pitchFamily="34" charset="0"/>
                        </a:rPr>
                        <a:t>14.98%</a:t>
                      </a:r>
                    </a:p>
                  </a:txBody>
                  <a:tcPr marL="0" marR="0" marT="0" marB="0" anchor="b">
                    <a:lnL w="25400" cap="flat" cmpd="dbl" algn="ctr">
                      <a:solidFill>
                        <a:srgbClr val="FF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2,313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18.82%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3,117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25.90%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5,855 </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161493979"/>
                  </a:ext>
                </a:extLst>
              </a:tr>
              <a:tr h="940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25400" cap="flat" cmpd="dbl" algn="ctr">
                      <a:solidFill>
                        <a:srgbClr val="FF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Need-Based Aid</a:t>
                      </a:r>
                    </a:p>
                  </a:txBody>
                  <a:tcPr marL="0" marR="0" marT="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tcPr>
                </a:tc>
                <a:tc>
                  <a:txBody>
                    <a:bodyPr/>
                    <a:lstStyle/>
                    <a:p>
                      <a:pPr algn="r" fontAlgn="b"/>
                      <a:r>
                        <a:rPr lang="en-US" sz="500" b="0" i="0" u="none" strike="noStrike">
                          <a:effectLst/>
                          <a:latin typeface="Arial" panose="020B0604020202020204" pitchFamily="34" charset="0"/>
                        </a:rPr>
                        <a:t>42.48%</a:t>
                      </a:r>
                    </a:p>
                  </a:txBody>
                  <a:tcPr marL="0" marR="0" marT="0" marB="0" anchor="b">
                    <a:lnL w="25400" cap="flat" cmpd="dbl" algn="ctr">
                      <a:solidFill>
                        <a:srgbClr val="FF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8,448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500" b="0" i="0" u="none" strike="noStrike">
                          <a:effectLst/>
                          <a:latin typeface="Arial" panose="020B0604020202020204" pitchFamily="34" charset="0"/>
                        </a:rPr>
                        <a:t>34.32%</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14,911 </a:t>
                      </a:r>
                    </a:p>
                  </a:txBody>
                  <a:tcPr marL="0" marR="0" marT="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92D050"/>
                    </a:solidFill>
                  </a:tcPr>
                </a:tc>
                <a:tc>
                  <a:txBody>
                    <a:bodyPr/>
                    <a:lstStyle/>
                    <a:p>
                      <a:pPr algn="r" fontAlgn="b"/>
                      <a:r>
                        <a:rPr lang="en-US" sz="500" b="0" i="0" u="none" strike="noStrike">
                          <a:effectLst/>
                          <a:latin typeface="Arial" panose="020B0604020202020204" pitchFamily="34" charset="0"/>
                        </a:rPr>
                        <a:t>39.41%</a:t>
                      </a:r>
                    </a:p>
                  </a:txBody>
                  <a:tcPr marL="0" marR="0" marT="0" marB="0" anchor="b">
                    <a:lnL w="25400" cap="flat" cmpd="dbl" algn="ctr">
                      <a:solidFill>
                        <a:srgbClr val="FF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6,084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500" b="0" i="0" u="none" strike="noStrike">
                          <a:effectLst/>
                          <a:latin typeface="Arial" panose="020B0604020202020204" pitchFamily="34" charset="0"/>
                        </a:rPr>
                        <a:t>32.01%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5,302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r" fontAlgn="b"/>
                      <a:r>
                        <a:rPr lang="en-US" sz="500" b="0" i="0" u="none" strike="noStrike">
                          <a:effectLst/>
                          <a:latin typeface="Arial" panose="020B0604020202020204" pitchFamily="34" charset="0"/>
                        </a:rPr>
                        <a:t>35.64%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8,059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671455993"/>
                  </a:ext>
                </a:extLst>
              </a:tr>
              <a:tr h="940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25400" cap="flat" cmpd="dbl" algn="ctr">
                      <a:solidFill>
                        <a:srgbClr val="FF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Non-Need-Based Aid</a:t>
                      </a:r>
                    </a:p>
                  </a:txBody>
                  <a:tcPr marL="0" marR="0" marT="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tcPr>
                </a:tc>
                <a:tc>
                  <a:txBody>
                    <a:bodyPr/>
                    <a:lstStyle/>
                    <a:p>
                      <a:pPr algn="r" fontAlgn="b"/>
                      <a:r>
                        <a:rPr lang="en-US" sz="500" b="0" i="0" u="none" strike="noStrike">
                          <a:effectLst/>
                          <a:latin typeface="Arial" panose="020B0604020202020204" pitchFamily="34" charset="0"/>
                        </a:rPr>
                        <a:t>26.78%</a:t>
                      </a:r>
                    </a:p>
                  </a:txBody>
                  <a:tcPr marL="0" marR="0" marT="0" marB="0" anchor="b">
                    <a:lnL w="25400" cap="flat" cmpd="dbl" algn="ctr">
                      <a:solidFill>
                        <a:srgbClr val="FF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5,326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500" b="0" i="0" u="none" strike="noStrike">
                          <a:effectLst/>
                          <a:latin typeface="Arial" panose="020B0604020202020204" pitchFamily="34" charset="0"/>
                        </a:rPr>
                        <a:t>34.17%</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14,844 </a:t>
                      </a:r>
                    </a:p>
                  </a:txBody>
                  <a:tcPr marL="0" marR="0" marT="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92D050"/>
                    </a:solidFill>
                  </a:tcPr>
                </a:tc>
                <a:tc>
                  <a:txBody>
                    <a:bodyPr/>
                    <a:lstStyle/>
                    <a:p>
                      <a:pPr algn="r" fontAlgn="b"/>
                      <a:r>
                        <a:rPr lang="en-US" sz="500" b="0" i="0" u="none" strike="noStrike">
                          <a:effectLst/>
                          <a:latin typeface="Arial" panose="020B0604020202020204" pitchFamily="34" charset="0"/>
                        </a:rPr>
                        <a:t>3.76%</a:t>
                      </a:r>
                    </a:p>
                  </a:txBody>
                  <a:tcPr marL="0" marR="0" marT="0" marB="0" anchor="b">
                    <a:lnL w="25400" cap="flat" cmpd="dbl" algn="ctr">
                      <a:solidFill>
                        <a:srgbClr val="FF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581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500" b="0" i="0" u="none" strike="noStrike">
                          <a:effectLst/>
                          <a:latin typeface="Arial" panose="020B0604020202020204" pitchFamily="34" charset="0"/>
                        </a:rPr>
                        <a:t>12.20%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2,020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500" b="0" i="0" u="none" strike="noStrike">
                          <a:effectLst/>
                          <a:latin typeface="Arial" panose="020B0604020202020204" pitchFamily="34" charset="0"/>
                        </a:rPr>
                        <a:t>27.04%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                            6,113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17083124"/>
                  </a:ext>
                </a:extLst>
              </a:tr>
              <a:tr h="8910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Unmet Need</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a:noFill/>
                    </a:lnB>
                  </a:tcPr>
                </a:tc>
                <a:tc>
                  <a:txBody>
                    <a:bodyPr/>
                    <a:lstStyle/>
                    <a:p>
                      <a:pPr algn="r" fontAlgn="b"/>
                      <a:r>
                        <a:rPr lang="en-US" sz="500" b="0" i="0" u="none" strike="noStrike">
                          <a:effectLst/>
                          <a:latin typeface="Arial" panose="020B0604020202020204" pitchFamily="34" charset="0"/>
                        </a:rPr>
                        <a:t>3.13%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622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500" b="0" i="0" u="none" strike="noStrike">
                          <a:effectLst/>
                          <a:latin typeface="Arial" panose="020B0604020202020204" pitchFamily="34" charset="0"/>
                        </a:rPr>
                        <a:t>13.46%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5,846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a:noFill/>
                    </a:lnB>
                    <a:solidFill>
                      <a:srgbClr val="FFFF00"/>
                    </a:solidFill>
                  </a:tcPr>
                </a:tc>
                <a:tc>
                  <a:txBody>
                    <a:bodyPr/>
                    <a:lstStyle/>
                    <a:p>
                      <a:pPr algn="r" fontAlgn="b"/>
                      <a:r>
                        <a:rPr lang="en-US" sz="500" b="0" i="0" u="none" strike="noStrike">
                          <a:effectLst/>
                          <a:latin typeface="Arial" panose="020B0604020202020204" pitchFamily="34" charset="0"/>
                        </a:rPr>
                        <a:t>41.84%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6,458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500" b="0" i="0" u="none" strike="noStrike">
                          <a:effectLst/>
                          <a:latin typeface="Arial" panose="020B0604020202020204" pitchFamily="34" charset="0"/>
                        </a:rPr>
                        <a:t>36.97%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6,124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500" b="0" i="0" u="none" strike="noStrike">
                          <a:effectLst/>
                          <a:latin typeface="Arial" panose="020B0604020202020204" pitchFamily="34" charset="0"/>
                        </a:rPr>
                        <a:t>11.42%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2,583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58849272"/>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7405994"/>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1613818"/>
                  </a:ext>
                </a:extLst>
              </a:tr>
              <a:tr h="84156">
                <a:tc>
                  <a:txBody>
                    <a:bodyPr/>
                    <a:lstStyle/>
                    <a:p>
                      <a:pPr algn="l" fontAlgn="b"/>
                      <a:r>
                        <a:rPr lang="en-US" sz="500" b="0" i="0" u="none" strike="noStrike">
                          <a:effectLst/>
                          <a:latin typeface="Arial" panose="020B0604020202020204" pitchFamily="34" charset="0"/>
                        </a:rPr>
                        <a:t>E</a:t>
                      </a:r>
                    </a:p>
                  </a:txBody>
                  <a:tcPr marL="0" marR="0" marT="0" marB="0" anchor="b">
                    <a:lnL>
                      <a:noFill/>
                    </a:lnL>
                    <a:lnR>
                      <a:noFill/>
                    </a:lnR>
                    <a:lnT>
                      <a:noFill/>
                    </a:lnT>
                    <a:lnB>
                      <a:noFill/>
                    </a:lnB>
                  </a:tcPr>
                </a:tc>
                <a:tc gridSpan="2">
                  <a:txBody>
                    <a:bodyPr/>
                    <a:lstStyle/>
                    <a:p>
                      <a:pPr algn="l" fontAlgn="b"/>
                      <a:r>
                        <a:rPr lang="en-US" sz="500" b="0" i="0" u="none" strike="noStrike">
                          <a:effectLst/>
                          <a:latin typeface="Arial" panose="020B0604020202020204" pitchFamily="34" charset="0"/>
                        </a:rPr>
                        <a:t>Percent of Cost not Covered by EFC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72%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70%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85%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81%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74%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240690508"/>
                  </a:ext>
                </a:extLst>
              </a:tr>
              <a:tr h="8910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430470"/>
                  </a:ext>
                </a:extLst>
              </a:tr>
              <a:tr h="237616">
                <a:tc>
                  <a:txBody>
                    <a:bodyPr/>
                    <a:lstStyle/>
                    <a:p>
                      <a:pPr algn="l" fontAlgn="b"/>
                      <a:r>
                        <a:rPr lang="en-US" sz="5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en-US" sz="500" b="0" i="0" u="none" strike="noStrike">
                          <a:effectLst/>
                          <a:latin typeface="Arial" panose="020B0604020202020204" pitchFamily="34" charset="0"/>
                        </a:rPr>
                        <a:t>INPUT TOTAL  FOR CROSS CHECK OF RAW DATA FROM SECTOR AND HEAB STATE AID</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0081944"/>
                  </a:ext>
                </a:extLst>
              </a:tr>
              <a:tr h="84156">
                <a:tc>
                  <a:txBody>
                    <a:bodyPr/>
                    <a:lstStyle/>
                    <a:p>
                      <a:pPr algn="l" fontAlgn="b"/>
                      <a:r>
                        <a:rPr lang="en-US" sz="500" b="1"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All need based 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123,870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362,936,609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48,388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196,003,702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1,248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2,172,127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82,752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172,510,719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$256,258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733,623,157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901382793"/>
                  </a:ext>
                </a:extLst>
              </a:tr>
              <a:tr h="84156">
                <a:tc>
                  <a:txBody>
                    <a:bodyPr/>
                    <a:lstStyle/>
                    <a:p>
                      <a:pPr algn="l" fontAlgn="b"/>
                      <a:r>
                        <a:rPr lang="en-US" sz="5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all non need based 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80,875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228,814,652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35,909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261,753,815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123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207,322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27,045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65,732,793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$143,952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556,508,582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052608027"/>
                  </a:ext>
                </a:extLst>
              </a:tr>
              <a:tr h="89106">
                <a:tc>
                  <a:txBody>
                    <a:bodyPr/>
                    <a:lstStyle/>
                    <a:p>
                      <a:pPr algn="l" fontAlgn="b"/>
                      <a:r>
                        <a:rPr lang="en-US" sz="5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204,745</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591,751,261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84,297</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457,757,517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1,371</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2,379,449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109,797</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238,243,512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r" fontAlgn="b"/>
                      <a:r>
                        <a:rPr lang="en-US" sz="500" b="0" i="0" u="none" strike="noStrike">
                          <a:solidFill>
                            <a:srgbClr val="FFFFFF"/>
                          </a:solidFill>
                          <a:effectLst/>
                          <a:latin typeface="Arial" panose="020B0604020202020204" pitchFamily="34" charset="0"/>
                        </a:rPr>
                        <a:t>400,210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500" b="0" i="0" u="none" strike="noStrike">
                          <a:solidFill>
                            <a:srgbClr val="FFFFFF"/>
                          </a:solidFill>
                          <a:effectLst/>
                          <a:latin typeface="Arial" panose="020B0604020202020204" pitchFamily="34" charset="0"/>
                        </a:rPr>
                        <a:t> $               1,290,131,739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912107881"/>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59768413"/>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27919624"/>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all state 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79,766,326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28,689,936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474,774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               23,248,039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5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effectLst/>
                          <a:latin typeface="Arial" panose="020B0604020202020204" pitchFamily="34" charset="0"/>
                        </a:rPr>
                        <a:t> $                  132,179,075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75439724"/>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heab totals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409,490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1,183,502,523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168,594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915,515,035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2,742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4,758,899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219,594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476,487,025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effectLst/>
                          <a:latin typeface="Arial" panose="020B0604020202020204" pitchFamily="34" charset="0"/>
                        </a:rPr>
                        <a:t>800,420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2,580,263,482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046551"/>
                  </a:ext>
                </a:extLst>
              </a:tr>
              <a:tr h="198013">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difference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(1,103,736,197)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Narrow" panose="020B0606020202030204" pitchFamily="34" charset="0"/>
                        </a:rPr>
                        <a:t> $                (886,825,099)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Narrow" panose="020B0606020202030204" pitchFamily="34" charset="0"/>
                        </a:rPr>
                        <a:t> $          (4,284,125)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Narrow" panose="020B0606020202030204" pitchFamily="34" charset="0"/>
                        </a:rPr>
                        <a:t> $         (453,238,986)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$(2,448,084,407)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774864"/>
                  </a:ext>
                </a:extLst>
              </a:tr>
              <a:tr h="99007">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612513"/>
                  </a:ext>
                </a:extLst>
              </a:tr>
              <a:tr h="99007">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Lawton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11,447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500" b="0" i="0" u="none" strike="noStrike">
                          <a:effectLst/>
                          <a:latin typeface="Arial" panose="020B0604020202020204" pitchFamily="34" charset="0"/>
                        </a:rPr>
                        <a:t> $       49,276,076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watch this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358656"/>
                  </a:ext>
                </a:extLst>
              </a:tr>
              <a:tr h="99007">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UW Tuition Increase Grant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786071"/>
                  </a:ext>
                </a:extLst>
              </a:tr>
              <a:tr h="99007">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11,447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       49,276,076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270811"/>
                  </a:ext>
                </a:extLst>
              </a:tr>
              <a:tr h="99007">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978131"/>
                  </a:ext>
                </a:extLst>
              </a:tr>
              <a:tr h="99007">
                <a:tc>
                  <a:txBody>
                    <a:bodyPr/>
                    <a:lstStyle/>
                    <a:p>
                      <a:pPr algn="r" fontAlgn="b"/>
                      <a:r>
                        <a:rPr lang="en-US" sz="500" b="0" i="0" u="none" strike="noStrike">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a:noFill/>
                    </a:lnR>
                    <a:lnT>
                      <a:noFill/>
                    </a:lnT>
                    <a:lnB>
                      <a:noFill/>
                    </a:lnB>
                  </a:tcPr>
                </a:tc>
                <a:tc>
                  <a:txBody>
                    <a:bodyPr/>
                    <a:lstStyle/>
                    <a:p>
                      <a:pPr algn="l" fontAlgn="b"/>
                      <a:endParaRPr lang="en-US" sz="600" b="0" i="0" u="none" strike="noStrike">
                        <a:effectLst/>
                        <a:latin typeface="Courier"/>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      (49,276,076)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50571075"/>
                  </a:ext>
                </a:extLst>
              </a:tr>
              <a:tr h="84156">
                <a:tc>
                  <a:txBody>
                    <a:bodyPr/>
                    <a:lstStyle/>
                    <a:p>
                      <a:pPr algn="l" fontAlgn="b"/>
                      <a:r>
                        <a:rPr lang="en-US" sz="500" b="0" i="0" u="none" strike="noStrike">
                          <a:effectLst/>
                          <a:latin typeface="Arial" panose="020B0604020202020204" pitchFamily="34" charset="0"/>
                        </a:rPr>
                        <a:t>gt</a:t>
                      </a: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other</a:t>
                      </a: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other need based grants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93281442"/>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(49,276,076)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488656"/>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33347132"/>
                  </a:ext>
                </a:extLst>
              </a:tr>
              <a:tr h="158410">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Need another way to cross check state aid total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3831556"/>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0149708"/>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coa</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854,344,708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659,500,022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5,510,568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538,893,700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2,058,248,998 </a:t>
                      </a:r>
                    </a:p>
                  </a:txBody>
                  <a:tcPr marL="0" marR="0" marT="0" marB="0" anchor="b">
                    <a:lnL>
                      <a:noFill/>
                    </a:lnL>
                    <a:lnR>
                      <a:noFill/>
                    </a:lnR>
                    <a:lnT>
                      <a:noFill/>
                    </a:lnT>
                    <a:lnB>
                      <a:noFill/>
                    </a:lnB>
                  </a:tcPr>
                </a:tc>
                <a:extLst>
                  <a:ext uri="{0D108BD9-81ED-4DB2-BD59-A6C34878D82A}">
                    <a16:rowId xmlns:a16="http://schemas.microsoft.com/office/drawing/2014/main" val="3304438796"/>
                  </a:ext>
                </a:extLst>
              </a:tr>
              <a:tr h="64449">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efc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27.61%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235,902,511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29.54%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194,804,162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14.99%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825,914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18.82%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101,424,256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25.89%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532,956,843 </a:t>
                      </a:r>
                    </a:p>
                  </a:txBody>
                  <a:tcPr marL="0" marR="0" marT="0" marB="0" anchor="b">
                    <a:lnL>
                      <a:noFill/>
                    </a:lnL>
                    <a:lnR>
                      <a:noFill/>
                    </a:lnR>
                    <a:lnT>
                      <a:noFill/>
                    </a:lnT>
                    <a:lnB>
                      <a:noFill/>
                    </a:lnB>
                  </a:tcPr>
                </a:tc>
                <a:extLst>
                  <a:ext uri="{0D108BD9-81ED-4DB2-BD59-A6C34878D82A}">
                    <a16:rowId xmlns:a16="http://schemas.microsoft.com/office/drawing/2014/main" val="1927474071"/>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not covered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618,442,197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464,695,860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4,684,654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437,469,444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1,525,292,155 </a:t>
                      </a:r>
                    </a:p>
                  </a:txBody>
                  <a:tcPr marL="0" marR="0" marT="0" marB="0" anchor="b">
                    <a:lnL>
                      <a:noFill/>
                    </a:lnL>
                    <a:lnR>
                      <a:noFill/>
                    </a:lnR>
                    <a:lnT>
                      <a:noFill/>
                    </a:lnT>
                    <a:lnB>
                      <a:noFill/>
                    </a:lnB>
                  </a:tcPr>
                </a:tc>
                <a:extLst>
                  <a:ext uri="{0D108BD9-81ED-4DB2-BD59-A6C34878D82A}">
                    <a16:rowId xmlns:a16="http://schemas.microsoft.com/office/drawing/2014/main" val="3244293851"/>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not covered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                                  1 </a:t>
                      </a:r>
                    </a:p>
                  </a:txBody>
                  <a:tcPr marL="0" marR="0" marT="0" marB="0" anchor="b">
                    <a:lnL>
                      <a:noFill/>
                    </a:lnL>
                    <a:lnR>
                      <a:noFill/>
                    </a:lnR>
                    <a:lnT>
                      <a:noFill/>
                    </a:lnT>
                    <a:lnB>
                      <a:noFill/>
                    </a:lnB>
                  </a:tcPr>
                </a:tc>
                <a:extLst>
                  <a:ext uri="{0D108BD9-81ED-4DB2-BD59-A6C34878D82A}">
                    <a16:rowId xmlns:a16="http://schemas.microsoft.com/office/drawing/2014/main" val="2993721337"/>
                  </a:ext>
                </a:extLst>
              </a:tr>
              <a:tr h="84156">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128%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130%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115%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119%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0" i="0" u="none" strike="noStrike">
                          <a:effectLst/>
                          <a:latin typeface="Arial" panose="020B0604020202020204" pitchFamily="34" charset="0"/>
                        </a:rPr>
                        <a:t>126%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74161480"/>
                  </a:ext>
                </a:extLst>
              </a:tr>
            </a:tbl>
          </a:graphicData>
        </a:graphic>
      </p:graphicFrame>
      <p:sp>
        <p:nvSpPr>
          <p:cNvPr id="24" name="TextBox 23">
            <a:extLst>
              <a:ext uri="{FF2B5EF4-FFF2-40B4-BE49-F238E27FC236}">
                <a16:creationId xmlns:a16="http://schemas.microsoft.com/office/drawing/2014/main" id="{199C491F-45B2-FEC3-201D-96D39587859B}"/>
              </a:ext>
            </a:extLst>
          </p:cNvPr>
          <p:cNvSpPr txBox="1"/>
          <p:nvPr/>
        </p:nvSpPr>
        <p:spPr>
          <a:xfrm>
            <a:off x="3952875" y="3429000"/>
            <a:ext cx="348541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Calculations / Table Data</a:t>
            </a:r>
          </a:p>
        </p:txBody>
      </p:sp>
    </p:spTree>
    <p:extLst>
      <p:ext uri="{BB962C8B-B14F-4D97-AF65-F5344CB8AC3E}">
        <p14:creationId xmlns:p14="http://schemas.microsoft.com/office/powerpoint/2010/main" val="16198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425EA3-5C33-D89A-8C25-6D737F98AA19}"/>
              </a:ext>
            </a:extLst>
          </p:cNvPr>
          <p:cNvPicPr>
            <a:picLocks noChangeAspect="1"/>
          </p:cNvPicPr>
          <p:nvPr/>
        </p:nvPicPr>
        <p:blipFill rotWithShape="1">
          <a:blip r:embed="rId2"/>
          <a:srcRect l="4695" b="45246"/>
          <a:stretch/>
        </p:blipFill>
        <p:spPr>
          <a:xfrm>
            <a:off x="120948" y="216038"/>
            <a:ext cx="5984997" cy="5469145"/>
          </a:xfrm>
          <a:prstGeom prst="rect">
            <a:avLst/>
          </a:prstGeom>
        </p:spPr>
      </p:pic>
      <p:pic>
        <p:nvPicPr>
          <p:cNvPr id="5" name="Picture 4">
            <a:extLst>
              <a:ext uri="{FF2B5EF4-FFF2-40B4-BE49-F238E27FC236}">
                <a16:creationId xmlns:a16="http://schemas.microsoft.com/office/drawing/2014/main" id="{9601CBA0-661E-0A7E-6075-F5DC813DA0ED}"/>
              </a:ext>
            </a:extLst>
          </p:cNvPr>
          <p:cNvPicPr>
            <a:picLocks noChangeAspect="1"/>
          </p:cNvPicPr>
          <p:nvPr/>
        </p:nvPicPr>
        <p:blipFill rotWithShape="1">
          <a:blip r:embed="rId2"/>
          <a:srcRect l="6008" t="55690"/>
          <a:stretch/>
        </p:blipFill>
        <p:spPr>
          <a:xfrm>
            <a:off x="6295231" y="1027905"/>
            <a:ext cx="5796185" cy="4346169"/>
          </a:xfrm>
          <a:prstGeom prst="rect">
            <a:avLst/>
          </a:prstGeom>
        </p:spPr>
      </p:pic>
      <p:pic>
        <p:nvPicPr>
          <p:cNvPr id="7" name="Picture 6">
            <a:extLst>
              <a:ext uri="{FF2B5EF4-FFF2-40B4-BE49-F238E27FC236}">
                <a16:creationId xmlns:a16="http://schemas.microsoft.com/office/drawing/2014/main" id="{C90B5B0C-7CB1-13E8-FAF4-E76649051D72}"/>
              </a:ext>
            </a:extLst>
          </p:cNvPr>
          <p:cNvPicPr>
            <a:picLocks noChangeAspect="1"/>
          </p:cNvPicPr>
          <p:nvPr/>
        </p:nvPicPr>
        <p:blipFill>
          <a:blip r:embed="rId3"/>
          <a:stretch>
            <a:fillRect/>
          </a:stretch>
        </p:blipFill>
        <p:spPr>
          <a:xfrm>
            <a:off x="11499265" y="964454"/>
            <a:ext cx="552527" cy="200053"/>
          </a:xfrm>
          <a:prstGeom prst="rect">
            <a:avLst/>
          </a:prstGeom>
        </p:spPr>
      </p:pic>
      <p:sp>
        <p:nvSpPr>
          <p:cNvPr id="8" name="TextBox 7">
            <a:extLst>
              <a:ext uri="{FF2B5EF4-FFF2-40B4-BE49-F238E27FC236}">
                <a16:creationId xmlns:a16="http://schemas.microsoft.com/office/drawing/2014/main" id="{71E3AAA3-0975-507B-6740-E26879503129}"/>
              </a:ext>
            </a:extLst>
          </p:cNvPr>
          <p:cNvSpPr txBox="1"/>
          <p:nvPr/>
        </p:nvSpPr>
        <p:spPr>
          <a:xfrm>
            <a:off x="6105944" y="64008"/>
            <a:ext cx="594584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WISSIS table of Contents</a:t>
            </a:r>
          </a:p>
        </p:txBody>
      </p:sp>
    </p:spTree>
    <p:extLst>
      <p:ext uri="{BB962C8B-B14F-4D97-AF65-F5344CB8AC3E}">
        <p14:creationId xmlns:p14="http://schemas.microsoft.com/office/powerpoint/2010/main" val="41189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E9C834-C9C3-6027-9C87-F247CA298196}"/>
              </a:ext>
            </a:extLst>
          </p:cNvPr>
          <p:cNvPicPr>
            <a:picLocks noChangeAspect="1"/>
          </p:cNvPicPr>
          <p:nvPr/>
        </p:nvPicPr>
        <p:blipFill>
          <a:blip r:embed="rId2"/>
          <a:stretch>
            <a:fillRect/>
          </a:stretch>
        </p:blipFill>
        <p:spPr>
          <a:xfrm>
            <a:off x="1059893" y="45720"/>
            <a:ext cx="4184433" cy="6217920"/>
          </a:xfrm>
          <a:prstGeom prst="rect">
            <a:avLst/>
          </a:prstGeom>
        </p:spPr>
      </p:pic>
      <p:sp>
        <p:nvSpPr>
          <p:cNvPr id="9" name="TextBox 8">
            <a:extLst>
              <a:ext uri="{FF2B5EF4-FFF2-40B4-BE49-F238E27FC236}">
                <a16:creationId xmlns:a16="http://schemas.microsoft.com/office/drawing/2014/main" id="{B3849B15-5BC5-54C5-6121-F314B91E2C36}"/>
              </a:ext>
            </a:extLst>
          </p:cNvPr>
          <p:cNvSpPr txBox="1"/>
          <p:nvPr/>
        </p:nvSpPr>
        <p:spPr>
          <a:xfrm>
            <a:off x="137160" y="118872"/>
            <a:ext cx="1920240" cy="369332"/>
          </a:xfrm>
          <a:prstGeom prst="rect">
            <a:avLst/>
          </a:prstGeom>
          <a:noFill/>
        </p:spPr>
        <p:txBody>
          <a:bodyPr wrap="square" rtlCol="0">
            <a:spAutoFit/>
          </a:bodyPr>
          <a:lstStyle/>
          <a:p>
            <a:r>
              <a:rPr lang="en-US" dirty="0"/>
              <a:t>Exhibit A</a:t>
            </a:r>
          </a:p>
        </p:txBody>
      </p:sp>
      <p:pic>
        <p:nvPicPr>
          <p:cNvPr id="12" name="Picture 11">
            <a:extLst>
              <a:ext uri="{FF2B5EF4-FFF2-40B4-BE49-F238E27FC236}">
                <a16:creationId xmlns:a16="http://schemas.microsoft.com/office/drawing/2014/main" id="{4EB57678-C615-35BB-969A-62681C76613D}"/>
              </a:ext>
            </a:extLst>
          </p:cNvPr>
          <p:cNvPicPr>
            <a:picLocks noChangeAspect="1"/>
          </p:cNvPicPr>
          <p:nvPr/>
        </p:nvPicPr>
        <p:blipFill rotWithShape="1">
          <a:blip r:embed="rId3"/>
          <a:srcRect t="2201" b="2878"/>
          <a:stretch/>
        </p:blipFill>
        <p:spPr>
          <a:xfrm>
            <a:off x="6264754" y="112273"/>
            <a:ext cx="5790086" cy="6084814"/>
          </a:xfrm>
          <a:prstGeom prst="rect">
            <a:avLst/>
          </a:prstGeom>
        </p:spPr>
      </p:pic>
      <p:sp>
        <p:nvSpPr>
          <p:cNvPr id="13" name="TextBox 12">
            <a:extLst>
              <a:ext uri="{FF2B5EF4-FFF2-40B4-BE49-F238E27FC236}">
                <a16:creationId xmlns:a16="http://schemas.microsoft.com/office/drawing/2014/main" id="{09E90783-6131-BAE0-BBCC-21223EB61E75}"/>
              </a:ext>
            </a:extLst>
          </p:cNvPr>
          <p:cNvSpPr txBox="1"/>
          <p:nvPr/>
        </p:nvSpPr>
        <p:spPr>
          <a:xfrm>
            <a:off x="5668618" y="118872"/>
            <a:ext cx="1920240" cy="369332"/>
          </a:xfrm>
          <a:prstGeom prst="rect">
            <a:avLst/>
          </a:prstGeom>
          <a:noFill/>
        </p:spPr>
        <p:txBody>
          <a:bodyPr wrap="square" rtlCol="0">
            <a:spAutoFit/>
          </a:bodyPr>
          <a:lstStyle/>
          <a:p>
            <a:r>
              <a:rPr lang="en-US" dirty="0"/>
              <a:t>Exhibit I</a:t>
            </a:r>
          </a:p>
        </p:txBody>
      </p:sp>
    </p:spTree>
    <p:extLst>
      <p:ext uri="{BB962C8B-B14F-4D97-AF65-F5344CB8AC3E}">
        <p14:creationId xmlns:p14="http://schemas.microsoft.com/office/powerpoint/2010/main" val="334804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AC6827-A39D-5F23-F5FB-584DB6E218BC}"/>
              </a:ext>
            </a:extLst>
          </p:cNvPr>
          <p:cNvPicPr>
            <a:picLocks noChangeAspect="1"/>
          </p:cNvPicPr>
          <p:nvPr/>
        </p:nvPicPr>
        <p:blipFill rotWithShape="1">
          <a:blip r:embed="rId2"/>
          <a:srcRect l="1564" t="1305" r="1699" b="2319"/>
          <a:stretch/>
        </p:blipFill>
        <p:spPr>
          <a:xfrm>
            <a:off x="754276" y="91440"/>
            <a:ext cx="4366761" cy="6152324"/>
          </a:xfrm>
          <a:prstGeom prst="rect">
            <a:avLst/>
          </a:prstGeom>
        </p:spPr>
      </p:pic>
      <p:sp>
        <p:nvSpPr>
          <p:cNvPr id="9" name="TextBox 8">
            <a:extLst>
              <a:ext uri="{FF2B5EF4-FFF2-40B4-BE49-F238E27FC236}">
                <a16:creationId xmlns:a16="http://schemas.microsoft.com/office/drawing/2014/main" id="{31BA2883-3209-1A37-3C3B-79C64CFF1D0A}"/>
              </a:ext>
            </a:extLst>
          </p:cNvPr>
          <p:cNvSpPr txBox="1"/>
          <p:nvPr/>
        </p:nvSpPr>
        <p:spPr>
          <a:xfrm>
            <a:off x="457200" y="136166"/>
            <a:ext cx="2002536" cy="369332"/>
          </a:xfrm>
          <a:prstGeom prst="rect">
            <a:avLst/>
          </a:prstGeom>
          <a:noFill/>
        </p:spPr>
        <p:txBody>
          <a:bodyPr wrap="square" rtlCol="0">
            <a:spAutoFit/>
          </a:bodyPr>
          <a:lstStyle/>
          <a:p>
            <a:r>
              <a:rPr lang="en-US" dirty="0"/>
              <a:t>Exhibit G</a:t>
            </a:r>
          </a:p>
        </p:txBody>
      </p:sp>
      <p:pic>
        <p:nvPicPr>
          <p:cNvPr id="11" name="Picture 10">
            <a:extLst>
              <a:ext uri="{FF2B5EF4-FFF2-40B4-BE49-F238E27FC236}">
                <a16:creationId xmlns:a16="http://schemas.microsoft.com/office/drawing/2014/main" id="{BCAE51CF-0161-45E5-63F0-0C1D017D1CCB}"/>
              </a:ext>
            </a:extLst>
          </p:cNvPr>
          <p:cNvPicPr>
            <a:picLocks noChangeAspect="1"/>
          </p:cNvPicPr>
          <p:nvPr/>
        </p:nvPicPr>
        <p:blipFill rotWithShape="1">
          <a:blip r:embed="rId3"/>
          <a:srcRect t="1433" b="1716"/>
          <a:stretch/>
        </p:blipFill>
        <p:spPr>
          <a:xfrm>
            <a:off x="7128029" y="145311"/>
            <a:ext cx="4684855" cy="6045178"/>
          </a:xfrm>
          <a:prstGeom prst="rect">
            <a:avLst/>
          </a:prstGeom>
        </p:spPr>
      </p:pic>
      <p:sp>
        <p:nvSpPr>
          <p:cNvPr id="12" name="TextBox 11">
            <a:extLst>
              <a:ext uri="{FF2B5EF4-FFF2-40B4-BE49-F238E27FC236}">
                <a16:creationId xmlns:a16="http://schemas.microsoft.com/office/drawing/2014/main" id="{936BF8AC-B366-4C8E-CF5C-04471A988076}"/>
              </a:ext>
            </a:extLst>
          </p:cNvPr>
          <p:cNvSpPr txBox="1"/>
          <p:nvPr/>
        </p:nvSpPr>
        <p:spPr>
          <a:xfrm>
            <a:off x="6600153" y="126028"/>
            <a:ext cx="1476652" cy="369332"/>
          </a:xfrm>
          <a:prstGeom prst="rect">
            <a:avLst/>
          </a:prstGeom>
          <a:noFill/>
        </p:spPr>
        <p:txBody>
          <a:bodyPr wrap="square" rtlCol="0">
            <a:spAutoFit/>
          </a:bodyPr>
          <a:lstStyle/>
          <a:p>
            <a:r>
              <a:rPr lang="en-US" dirty="0"/>
              <a:t>Exhibit J</a:t>
            </a:r>
          </a:p>
        </p:txBody>
      </p:sp>
    </p:spTree>
    <p:extLst>
      <p:ext uri="{BB962C8B-B14F-4D97-AF65-F5344CB8AC3E}">
        <p14:creationId xmlns:p14="http://schemas.microsoft.com/office/powerpoint/2010/main" val="40453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121824-8B05-938C-5E88-C2D25B936E2B}"/>
              </a:ext>
            </a:extLst>
          </p:cNvPr>
          <p:cNvPicPr>
            <a:picLocks noChangeAspect="1"/>
          </p:cNvPicPr>
          <p:nvPr/>
        </p:nvPicPr>
        <p:blipFill>
          <a:blip r:embed="rId2"/>
          <a:stretch>
            <a:fillRect/>
          </a:stretch>
        </p:blipFill>
        <p:spPr>
          <a:xfrm>
            <a:off x="985787" y="0"/>
            <a:ext cx="4126373" cy="6217920"/>
          </a:xfrm>
          <a:prstGeom prst="rect">
            <a:avLst/>
          </a:prstGeom>
        </p:spPr>
      </p:pic>
      <p:sp>
        <p:nvSpPr>
          <p:cNvPr id="5" name="TextBox 4">
            <a:extLst>
              <a:ext uri="{FF2B5EF4-FFF2-40B4-BE49-F238E27FC236}">
                <a16:creationId xmlns:a16="http://schemas.microsoft.com/office/drawing/2014/main" id="{0E9101FB-7F78-E5AA-3962-D34DD0793EB2}"/>
              </a:ext>
            </a:extLst>
          </p:cNvPr>
          <p:cNvSpPr txBox="1"/>
          <p:nvPr/>
        </p:nvSpPr>
        <p:spPr>
          <a:xfrm>
            <a:off x="0" y="210312"/>
            <a:ext cx="1179576" cy="369332"/>
          </a:xfrm>
          <a:prstGeom prst="rect">
            <a:avLst/>
          </a:prstGeom>
          <a:noFill/>
        </p:spPr>
        <p:txBody>
          <a:bodyPr wrap="square" rtlCol="0">
            <a:spAutoFit/>
          </a:bodyPr>
          <a:lstStyle/>
          <a:p>
            <a:r>
              <a:rPr lang="en-US" dirty="0"/>
              <a:t>Exhibit LL</a:t>
            </a:r>
          </a:p>
        </p:txBody>
      </p:sp>
      <p:pic>
        <p:nvPicPr>
          <p:cNvPr id="7" name="Picture 6">
            <a:extLst>
              <a:ext uri="{FF2B5EF4-FFF2-40B4-BE49-F238E27FC236}">
                <a16:creationId xmlns:a16="http://schemas.microsoft.com/office/drawing/2014/main" id="{F036C32E-0964-F964-0987-03B8141E0CA4}"/>
              </a:ext>
            </a:extLst>
          </p:cNvPr>
          <p:cNvPicPr>
            <a:picLocks noChangeAspect="1"/>
          </p:cNvPicPr>
          <p:nvPr/>
        </p:nvPicPr>
        <p:blipFill>
          <a:blip r:embed="rId3"/>
          <a:stretch>
            <a:fillRect/>
          </a:stretch>
        </p:blipFill>
        <p:spPr>
          <a:xfrm>
            <a:off x="6144106" y="76594"/>
            <a:ext cx="4635825" cy="6064731"/>
          </a:xfrm>
          <a:prstGeom prst="rect">
            <a:avLst/>
          </a:prstGeom>
        </p:spPr>
      </p:pic>
    </p:spTree>
    <p:extLst>
      <p:ext uri="{BB962C8B-B14F-4D97-AF65-F5344CB8AC3E}">
        <p14:creationId xmlns:p14="http://schemas.microsoft.com/office/powerpoint/2010/main" val="699659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480A-26E0-45C0-8393-B88AF6CD512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A616596-E7D6-454A-8ADD-E1058EE070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011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D18945-BDBC-1C06-2B6A-3CB71C07A2AA}"/>
              </a:ext>
            </a:extLst>
          </p:cNvPr>
          <p:cNvPicPr>
            <a:picLocks noGrp="1" noChangeAspect="1"/>
          </p:cNvPicPr>
          <p:nvPr>
            <p:ph idx="1"/>
          </p:nvPr>
        </p:nvPicPr>
        <p:blipFill rotWithShape="1">
          <a:blip r:embed="rId2"/>
          <a:srcRect t="11545" r="19163" b="12859"/>
          <a:stretch/>
        </p:blipFill>
        <p:spPr>
          <a:xfrm>
            <a:off x="1026439" y="187568"/>
            <a:ext cx="10269170" cy="6002217"/>
          </a:xfrm>
        </p:spPr>
      </p:pic>
      <p:sp>
        <p:nvSpPr>
          <p:cNvPr id="7" name="Title 6">
            <a:extLst>
              <a:ext uri="{FF2B5EF4-FFF2-40B4-BE49-F238E27FC236}">
                <a16:creationId xmlns:a16="http://schemas.microsoft.com/office/drawing/2014/main" id="{1E5090F9-9C4E-9704-73F6-814B68DE79CE}"/>
              </a:ext>
            </a:extLst>
          </p:cNvPr>
          <p:cNvSpPr>
            <a:spLocks noGrp="1"/>
          </p:cNvSpPr>
          <p:nvPr>
            <p:ph type="title"/>
          </p:nvPr>
        </p:nvSpPr>
        <p:spPr>
          <a:xfrm>
            <a:off x="8695040" y="451094"/>
            <a:ext cx="2600569" cy="315912"/>
          </a:xfrm>
        </p:spPr>
        <p:txBody>
          <a:bodyPr>
            <a:noAutofit/>
          </a:bodyPr>
          <a:lstStyle/>
          <a:p>
            <a:r>
              <a:rPr lang="en-US" sz="2800" dirty="0"/>
              <a:t>heab.state.wi.us</a:t>
            </a:r>
          </a:p>
        </p:txBody>
      </p:sp>
      <p:sp>
        <p:nvSpPr>
          <p:cNvPr id="8" name="TextBox 7">
            <a:extLst>
              <a:ext uri="{FF2B5EF4-FFF2-40B4-BE49-F238E27FC236}">
                <a16:creationId xmlns:a16="http://schemas.microsoft.com/office/drawing/2014/main" id="{BCC7A1A0-F52B-729C-C621-D1364D11B47B}"/>
              </a:ext>
            </a:extLst>
          </p:cNvPr>
          <p:cNvSpPr txBox="1"/>
          <p:nvPr/>
        </p:nvSpPr>
        <p:spPr>
          <a:xfrm>
            <a:off x="292608" y="1700784"/>
            <a:ext cx="3044952" cy="2246769"/>
          </a:xfrm>
          <a:prstGeom prst="rect">
            <a:avLst/>
          </a:prstGeom>
          <a:solidFill>
            <a:schemeClr val="bg1"/>
          </a:solidFill>
        </p:spPr>
        <p:txBody>
          <a:bodyPr wrap="square" rtlCol="0">
            <a:spAutoFit/>
          </a:bodyPr>
          <a:lstStyle/>
          <a:p>
            <a:r>
              <a:rPr lang="en-US" sz="2800" dirty="0"/>
              <a:t>Grants</a:t>
            </a:r>
          </a:p>
          <a:p>
            <a:r>
              <a:rPr lang="en-US" sz="2800" dirty="0"/>
              <a:t>Scholarships</a:t>
            </a:r>
          </a:p>
          <a:p>
            <a:r>
              <a:rPr lang="en-US" sz="2800" dirty="0"/>
              <a:t>Loans </a:t>
            </a:r>
          </a:p>
          <a:p>
            <a:r>
              <a:rPr lang="en-US" sz="2800" dirty="0"/>
              <a:t>Tuition Reciprocity</a:t>
            </a:r>
          </a:p>
          <a:p>
            <a:r>
              <a:rPr lang="en-US" sz="2800" dirty="0"/>
              <a:t>Tuition Capitation</a:t>
            </a:r>
          </a:p>
        </p:txBody>
      </p:sp>
    </p:spTree>
    <p:extLst>
      <p:ext uri="{BB962C8B-B14F-4D97-AF65-F5344CB8AC3E}">
        <p14:creationId xmlns:p14="http://schemas.microsoft.com/office/powerpoint/2010/main" val="33502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p:txBody>
          <a:bodyPr/>
          <a:lstStyle/>
          <a:p>
            <a:r>
              <a:rPr lang="en-US" dirty="0"/>
              <a:t>WISSIS – What is it and why is it important?</a:t>
            </a:r>
          </a:p>
        </p:txBody>
      </p:sp>
      <p:sp>
        <p:nvSpPr>
          <p:cNvPr id="3" name="Content Placeholder 2">
            <a:extLst>
              <a:ext uri="{FF2B5EF4-FFF2-40B4-BE49-F238E27FC236}">
                <a16:creationId xmlns:a16="http://schemas.microsoft.com/office/drawing/2014/main" id="{1110E279-3E4B-451D-A466-A6C4062F3952}"/>
              </a:ext>
            </a:extLst>
          </p:cNvPr>
          <p:cNvSpPr>
            <a:spLocks noGrp="1"/>
          </p:cNvSpPr>
          <p:nvPr>
            <p:ph idx="1"/>
          </p:nvPr>
        </p:nvSpPr>
        <p:spPr/>
        <p:txBody>
          <a:bodyPr/>
          <a:lstStyle/>
          <a:p>
            <a:pPr algn="l"/>
            <a:r>
              <a:rPr lang="en-US" sz="1800" u="sng" dirty="0">
                <a:solidFill>
                  <a:srgbClr val="000000"/>
                </a:solidFill>
                <a:latin typeface="Trebuchet MS" panose="020B0603020202020204" pitchFamily="34" charset="0"/>
              </a:rPr>
              <a:t>WI</a:t>
            </a:r>
            <a:r>
              <a:rPr lang="en-US" sz="1800" dirty="0">
                <a:solidFill>
                  <a:srgbClr val="000000"/>
                </a:solidFill>
                <a:latin typeface="Trebuchet MS" panose="020B0603020202020204" pitchFamily="34" charset="0"/>
              </a:rPr>
              <a:t>SCONSIN </a:t>
            </a:r>
          </a:p>
          <a:p>
            <a:pPr algn="l"/>
            <a:r>
              <a:rPr lang="en-US" sz="1800" u="sng" dirty="0">
                <a:solidFill>
                  <a:srgbClr val="000000"/>
                </a:solidFill>
                <a:latin typeface="Trebuchet MS" panose="020B0603020202020204" pitchFamily="34" charset="0"/>
              </a:rPr>
              <a:t>S</a:t>
            </a:r>
            <a:r>
              <a:rPr lang="en-US" sz="1800" dirty="0">
                <a:solidFill>
                  <a:srgbClr val="000000"/>
                </a:solidFill>
                <a:latin typeface="Trebuchet MS" panose="020B0603020202020204" pitchFamily="34" charset="0"/>
              </a:rPr>
              <a:t>TUDENT </a:t>
            </a:r>
          </a:p>
          <a:p>
            <a:pPr algn="l"/>
            <a:r>
              <a:rPr lang="en-US" sz="1800" u="sng" dirty="0">
                <a:solidFill>
                  <a:srgbClr val="000000"/>
                </a:solidFill>
                <a:latin typeface="Trebuchet MS" panose="020B0603020202020204" pitchFamily="34" charset="0"/>
              </a:rPr>
              <a:t>S</a:t>
            </a:r>
            <a:r>
              <a:rPr lang="en-US" sz="1800" dirty="0">
                <a:solidFill>
                  <a:srgbClr val="000000"/>
                </a:solidFill>
                <a:latin typeface="Trebuchet MS" panose="020B0603020202020204" pitchFamily="34" charset="0"/>
              </a:rPr>
              <a:t>UPPORT </a:t>
            </a:r>
          </a:p>
          <a:p>
            <a:pPr algn="l"/>
            <a:r>
              <a:rPr lang="en-US" sz="1800" u="sng" dirty="0">
                <a:solidFill>
                  <a:srgbClr val="000000"/>
                </a:solidFill>
                <a:latin typeface="Trebuchet MS" panose="020B0603020202020204" pitchFamily="34" charset="0"/>
              </a:rPr>
              <a:t>I</a:t>
            </a:r>
            <a:r>
              <a:rPr lang="en-US" sz="1800" dirty="0">
                <a:solidFill>
                  <a:srgbClr val="000000"/>
                </a:solidFill>
                <a:latin typeface="Trebuchet MS" panose="020B0603020202020204" pitchFamily="34" charset="0"/>
              </a:rPr>
              <a:t>NFORMATION </a:t>
            </a:r>
          </a:p>
          <a:p>
            <a:pPr algn="l"/>
            <a:r>
              <a:rPr lang="en-US" sz="1800" u="sng" dirty="0">
                <a:solidFill>
                  <a:srgbClr val="000000"/>
                </a:solidFill>
                <a:latin typeface="Trebuchet MS" panose="020B0603020202020204" pitchFamily="34" charset="0"/>
              </a:rPr>
              <a:t>S</a:t>
            </a:r>
            <a:r>
              <a:rPr lang="en-US" sz="1800" dirty="0">
                <a:solidFill>
                  <a:srgbClr val="000000"/>
                </a:solidFill>
                <a:latin typeface="Trebuchet MS" panose="020B0603020202020204" pitchFamily="34" charset="0"/>
              </a:rPr>
              <a:t>YSTEM</a:t>
            </a:r>
          </a:p>
        </p:txBody>
      </p:sp>
      <p:sp>
        <p:nvSpPr>
          <p:cNvPr id="6" name="TextBox 5">
            <a:extLst>
              <a:ext uri="{FF2B5EF4-FFF2-40B4-BE49-F238E27FC236}">
                <a16:creationId xmlns:a16="http://schemas.microsoft.com/office/drawing/2014/main" id="{5BAF2D2E-2E57-5736-E744-F3F4E51AE244}"/>
              </a:ext>
            </a:extLst>
          </p:cNvPr>
          <p:cNvSpPr txBox="1"/>
          <p:nvPr/>
        </p:nvSpPr>
        <p:spPr>
          <a:xfrm>
            <a:off x="838200" y="5347549"/>
            <a:ext cx="6369538"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Support Current Funding levels</a:t>
            </a:r>
          </a:p>
          <a:p>
            <a:pPr marL="285750" indent="-285750">
              <a:buFont typeface="Arial" panose="020B0604020202020204" pitchFamily="34" charset="0"/>
              <a:buChar char="•"/>
            </a:pPr>
            <a:r>
              <a:rPr lang="en-US" b="1" dirty="0"/>
              <a:t>Show Need For additional Funding</a:t>
            </a:r>
          </a:p>
        </p:txBody>
      </p:sp>
      <p:grpSp>
        <p:nvGrpSpPr>
          <p:cNvPr id="12" name="Group 11">
            <a:extLst>
              <a:ext uri="{FF2B5EF4-FFF2-40B4-BE49-F238E27FC236}">
                <a16:creationId xmlns:a16="http://schemas.microsoft.com/office/drawing/2014/main" id="{B5B5EE83-73B1-BB57-7ADD-CEC7E4A31317}"/>
              </a:ext>
            </a:extLst>
          </p:cNvPr>
          <p:cNvGrpSpPr/>
          <p:nvPr/>
        </p:nvGrpSpPr>
        <p:grpSpPr>
          <a:xfrm>
            <a:off x="4022969" y="1453296"/>
            <a:ext cx="6812671" cy="4138004"/>
            <a:chOff x="5357503" y="2057989"/>
            <a:chExt cx="6812671" cy="4138004"/>
          </a:xfrm>
        </p:grpSpPr>
        <p:pic>
          <p:nvPicPr>
            <p:cNvPr id="10" name="Picture 9">
              <a:extLst>
                <a:ext uri="{FF2B5EF4-FFF2-40B4-BE49-F238E27FC236}">
                  <a16:creationId xmlns:a16="http://schemas.microsoft.com/office/drawing/2014/main" id="{137875B0-C1BF-0B5A-32EF-4C9F7237BBD2}"/>
                </a:ext>
              </a:extLst>
            </p:cNvPr>
            <p:cNvPicPr>
              <a:picLocks noChangeAspect="1"/>
            </p:cNvPicPr>
            <p:nvPr/>
          </p:nvPicPr>
          <p:blipFill rotWithShape="1">
            <a:blip r:embed="rId2"/>
            <a:srcRect r="9076" b="3877"/>
            <a:stretch/>
          </p:blipFill>
          <p:spPr>
            <a:xfrm>
              <a:off x="5556014" y="2057989"/>
              <a:ext cx="6614160" cy="4138004"/>
            </a:xfrm>
            <a:prstGeom prst="rect">
              <a:avLst/>
            </a:prstGeom>
          </p:spPr>
        </p:pic>
        <p:sp>
          <p:nvSpPr>
            <p:cNvPr id="11" name="TextBox 10">
              <a:extLst>
                <a:ext uri="{FF2B5EF4-FFF2-40B4-BE49-F238E27FC236}">
                  <a16:creationId xmlns:a16="http://schemas.microsoft.com/office/drawing/2014/main" id="{33A32BA4-846A-8F35-BFA9-19BFEBDEF26D}"/>
                </a:ext>
              </a:extLst>
            </p:cNvPr>
            <p:cNvSpPr txBox="1"/>
            <p:nvPr/>
          </p:nvSpPr>
          <p:spPr>
            <a:xfrm>
              <a:off x="5357503" y="4514547"/>
              <a:ext cx="3737113" cy="261610"/>
            </a:xfrm>
            <a:prstGeom prst="rect">
              <a:avLst/>
            </a:prstGeom>
            <a:noFill/>
          </p:spPr>
          <p:txBody>
            <a:bodyPr wrap="square" rtlCol="0">
              <a:spAutoFit/>
            </a:bodyPr>
            <a:lstStyle/>
            <a:p>
              <a:r>
                <a:rPr lang="en-US" sz="1100" dirty="0"/>
                <a:t>*May also be fulfilling EFC</a:t>
              </a:r>
            </a:p>
          </p:txBody>
        </p:sp>
      </p:grpSp>
      <p:sp>
        <p:nvSpPr>
          <p:cNvPr id="20" name="Oval 19">
            <a:extLst>
              <a:ext uri="{FF2B5EF4-FFF2-40B4-BE49-F238E27FC236}">
                <a16:creationId xmlns:a16="http://schemas.microsoft.com/office/drawing/2014/main" id="{7F3F9576-E341-F973-A39A-DC0E4405395C}"/>
              </a:ext>
            </a:extLst>
          </p:cNvPr>
          <p:cNvSpPr/>
          <p:nvPr/>
        </p:nvSpPr>
        <p:spPr>
          <a:xfrm>
            <a:off x="9164880" y="4739580"/>
            <a:ext cx="1280160" cy="9144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24" name="Oval 23">
            <a:extLst>
              <a:ext uri="{FF2B5EF4-FFF2-40B4-BE49-F238E27FC236}">
                <a16:creationId xmlns:a16="http://schemas.microsoft.com/office/drawing/2014/main" id="{1650AD3A-5DCB-D74A-9E58-47A400253221}"/>
              </a:ext>
            </a:extLst>
          </p:cNvPr>
          <p:cNvSpPr/>
          <p:nvPr/>
        </p:nvSpPr>
        <p:spPr>
          <a:xfrm>
            <a:off x="3889440" y="3172968"/>
            <a:ext cx="1917000" cy="1236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26" name="Oval 25">
            <a:extLst>
              <a:ext uri="{FF2B5EF4-FFF2-40B4-BE49-F238E27FC236}">
                <a16:creationId xmlns:a16="http://schemas.microsoft.com/office/drawing/2014/main" id="{1626E7AB-28DC-0D87-D7D7-E47E2439512D}"/>
              </a:ext>
            </a:extLst>
          </p:cNvPr>
          <p:cNvSpPr/>
          <p:nvPr/>
        </p:nvSpPr>
        <p:spPr>
          <a:xfrm>
            <a:off x="9164880" y="2034180"/>
            <a:ext cx="1869271" cy="744679"/>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28" name="Oval 27">
            <a:extLst>
              <a:ext uri="{FF2B5EF4-FFF2-40B4-BE49-F238E27FC236}">
                <a16:creationId xmlns:a16="http://schemas.microsoft.com/office/drawing/2014/main" id="{B0D99EE6-9DAD-A6DE-CB01-BD8E156AE8D3}"/>
              </a:ext>
            </a:extLst>
          </p:cNvPr>
          <p:cNvSpPr/>
          <p:nvPr/>
        </p:nvSpPr>
        <p:spPr>
          <a:xfrm>
            <a:off x="5299776" y="1899633"/>
            <a:ext cx="2194560" cy="54864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Tree>
    <p:extLst>
      <p:ext uri="{BB962C8B-B14F-4D97-AF65-F5344CB8AC3E}">
        <p14:creationId xmlns:p14="http://schemas.microsoft.com/office/powerpoint/2010/main" val="140965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20" grpId="0" animBg="1"/>
      <p:bldP spid="24"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3B16-6273-56F7-B3C2-2787096CB5FF}"/>
              </a:ext>
            </a:extLst>
          </p:cNvPr>
          <p:cNvSpPr>
            <a:spLocks noGrp="1"/>
          </p:cNvSpPr>
          <p:nvPr>
            <p:ph type="title"/>
          </p:nvPr>
        </p:nvSpPr>
        <p:spPr/>
        <p:txBody>
          <a:bodyPr/>
          <a:lstStyle/>
          <a:p>
            <a:r>
              <a:rPr lang="en-US" dirty="0"/>
              <a:t>Financial Assistance - Source</a:t>
            </a:r>
          </a:p>
        </p:txBody>
      </p:sp>
      <p:pic>
        <p:nvPicPr>
          <p:cNvPr id="5" name="Content Placeholder 4">
            <a:extLst>
              <a:ext uri="{FF2B5EF4-FFF2-40B4-BE49-F238E27FC236}">
                <a16:creationId xmlns:a16="http://schemas.microsoft.com/office/drawing/2014/main" id="{0FB3FAF2-DB6B-8EF2-D2A2-A07E080348E4}"/>
              </a:ext>
            </a:extLst>
          </p:cNvPr>
          <p:cNvPicPr>
            <a:picLocks noGrp="1" noChangeAspect="1"/>
          </p:cNvPicPr>
          <p:nvPr>
            <p:ph idx="1"/>
          </p:nvPr>
        </p:nvPicPr>
        <p:blipFill rotWithShape="1">
          <a:blip r:embed="rId2"/>
          <a:srcRect t="8757"/>
          <a:stretch/>
        </p:blipFill>
        <p:spPr>
          <a:xfrm>
            <a:off x="593636" y="1398955"/>
            <a:ext cx="9918056" cy="4707840"/>
          </a:xfrm>
        </p:spPr>
      </p:pic>
      <p:sp>
        <p:nvSpPr>
          <p:cNvPr id="8" name="Oval 7">
            <a:extLst>
              <a:ext uri="{FF2B5EF4-FFF2-40B4-BE49-F238E27FC236}">
                <a16:creationId xmlns:a16="http://schemas.microsoft.com/office/drawing/2014/main" id="{31885150-7C4D-8309-F13D-7C8A127DA4D2}"/>
              </a:ext>
            </a:extLst>
          </p:cNvPr>
          <p:cNvSpPr/>
          <p:nvPr/>
        </p:nvSpPr>
        <p:spPr>
          <a:xfrm>
            <a:off x="9492460" y="4193519"/>
            <a:ext cx="1143619" cy="886481"/>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10" name="Oval 9">
            <a:extLst>
              <a:ext uri="{FF2B5EF4-FFF2-40B4-BE49-F238E27FC236}">
                <a16:creationId xmlns:a16="http://schemas.microsoft.com/office/drawing/2014/main" id="{8E1571DE-240B-2F8B-A9A5-0AAE51AA67F3}"/>
              </a:ext>
            </a:extLst>
          </p:cNvPr>
          <p:cNvSpPr/>
          <p:nvPr/>
        </p:nvSpPr>
        <p:spPr>
          <a:xfrm>
            <a:off x="3808630" y="1545516"/>
            <a:ext cx="1100885" cy="616148"/>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12" name="Oval 11">
            <a:extLst>
              <a:ext uri="{FF2B5EF4-FFF2-40B4-BE49-F238E27FC236}">
                <a16:creationId xmlns:a16="http://schemas.microsoft.com/office/drawing/2014/main" id="{A53E0E29-77C6-8DA7-2A50-F54EC309053C}"/>
              </a:ext>
            </a:extLst>
          </p:cNvPr>
          <p:cNvSpPr/>
          <p:nvPr/>
        </p:nvSpPr>
        <p:spPr>
          <a:xfrm>
            <a:off x="565855" y="3272288"/>
            <a:ext cx="1509651" cy="724016"/>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14" name="Oval 13">
            <a:extLst>
              <a:ext uri="{FF2B5EF4-FFF2-40B4-BE49-F238E27FC236}">
                <a16:creationId xmlns:a16="http://schemas.microsoft.com/office/drawing/2014/main" id="{30B1EECF-16FD-B10D-D527-F3D90806C59B}"/>
              </a:ext>
            </a:extLst>
          </p:cNvPr>
          <p:cNvSpPr/>
          <p:nvPr/>
        </p:nvSpPr>
        <p:spPr>
          <a:xfrm>
            <a:off x="2098951" y="2040166"/>
            <a:ext cx="1100884" cy="821531"/>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Tree>
    <p:extLst>
      <p:ext uri="{BB962C8B-B14F-4D97-AF65-F5344CB8AC3E}">
        <p14:creationId xmlns:p14="http://schemas.microsoft.com/office/powerpoint/2010/main" val="37885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7878-DBB3-A54A-B454-B00D9C6945EC}"/>
              </a:ext>
            </a:extLst>
          </p:cNvPr>
          <p:cNvSpPr>
            <a:spLocks noGrp="1"/>
          </p:cNvSpPr>
          <p:nvPr>
            <p:ph type="title"/>
          </p:nvPr>
        </p:nvSpPr>
        <p:spPr/>
        <p:txBody>
          <a:bodyPr/>
          <a:lstStyle/>
          <a:p>
            <a:r>
              <a:rPr lang="en-US" dirty="0"/>
              <a:t>Financial Assistance - Type</a:t>
            </a:r>
          </a:p>
        </p:txBody>
      </p:sp>
      <p:pic>
        <p:nvPicPr>
          <p:cNvPr id="5" name="Content Placeholder 4">
            <a:extLst>
              <a:ext uri="{FF2B5EF4-FFF2-40B4-BE49-F238E27FC236}">
                <a16:creationId xmlns:a16="http://schemas.microsoft.com/office/drawing/2014/main" id="{1F81A56B-F9C3-5D01-3483-F840BEFBE72D}"/>
              </a:ext>
            </a:extLst>
          </p:cNvPr>
          <p:cNvPicPr>
            <a:picLocks noGrp="1" noChangeAspect="1"/>
          </p:cNvPicPr>
          <p:nvPr>
            <p:ph idx="1"/>
          </p:nvPr>
        </p:nvPicPr>
        <p:blipFill>
          <a:blip r:embed="rId2"/>
          <a:stretch>
            <a:fillRect/>
          </a:stretch>
        </p:blipFill>
        <p:spPr>
          <a:xfrm>
            <a:off x="2886913" y="1477108"/>
            <a:ext cx="6030440" cy="4629601"/>
          </a:xfrm>
        </p:spPr>
      </p:pic>
      <p:sp>
        <p:nvSpPr>
          <p:cNvPr id="7" name="Oval 6">
            <a:extLst>
              <a:ext uri="{FF2B5EF4-FFF2-40B4-BE49-F238E27FC236}">
                <a16:creationId xmlns:a16="http://schemas.microsoft.com/office/drawing/2014/main" id="{088CD225-1D91-EF21-94FB-D32D1DBFBB04}"/>
              </a:ext>
            </a:extLst>
          </p:cNvPr>
          <p:cNvSpPr/>
          <p:nvPr/>
        </p:nvSpPr>
        <p:spPr>
          <a:xfrm>
            <a:off x="6275753" y="5345722"/>
            <a:ext cx="1530892" cy="798698"/>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9" name="Oval 8">
            <a:extLst>
              <a:ext uri="{FF2B5EF4-FFF2-40B4-BE49-F238E27FC236}">
                <a16:creationId xmlns:a16="http://schemas.microsoft.com/office/drawing/2014/main" id="{3C4954D6-6E86-5EBE-8D7F-B9A3047DCA18}"/>
              </a:ext>
            </a:extLst>
          </p:cNvPr>
          <p:cNvSpPr/>
          <p:nvPr/>
        </p:nvSpPr>
        <p:spPr>
          <a:xfrm>
            <a:off x="3978030" y="1477108"/>
            <a:ext cx="1133231" cy="5928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11" name="Oval 10">
            <a:extLst>
              <a:ext uri="{FF2B5EF4-FFF2-40B4-BE49-F238E27FC236}">
                <a16:creationId xmlns:a16="http://schemas.microsoft.com/office/drawing/2014/main" id="{2779BC90-2A8E-35C5-5160-34E4AD41CB82}"/>
              </a:ext>
            </a:extLst>
          </p:cNvPr>
          <p:cNvSpPr/>
          <p:nvPr/>
        </p:nvSpPr>
        <p:spPr>
          <a:xfrm>
            <a:off x="7533369" y="1854004"/>
            <a:ext cx="1463040" cy="73152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Tree>
    <p:extLst>
      <p:ext uri="{BB962C8B-B14F-4D97-AF65-F5344CB8AC3E}">
        <p14:creationId xmlns:p14="http://schemas.microsoft.com/office/powerpoint/2010/main" val="41664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38DD-B436-5E54-AE68-FB3393DCD290}"/>
              </a:ext>
            </a:extLst>
          </p:cNvPr>
          <p:cNvSpPr>
            <a:spLocks noGrp="1"/>
          </p:cNvSpPr>
          <p:nvPr>
            <p:ph type="title"/>
          </p:nvPr>
        </p:nvSpPr>
        <p:spPr/>
        <p:txBody>
          <a:bodyPr/>
          <a:lstStyle/>
          <a:p>
            <a:r>
              <a:rPr lang="en-US" dirty="0"/>
              <a:t>Survey Says…</a:t>
            </a:r>
          </a:p>
        </p:txBody>
      </p:sp>
      <p:pic>
        <p:nvPicPr>
          <p:cNvPr id="5" name="Content Placeholder 4">
            <a:extLst>
              <a:ext uri="{FF2B5EF4-FFF2-40B4-BE49-F238E27FC236}">
                <a16:creationId xmlns:a16="http://schemas.microsoft.com/office/drawing/2014/main" id="{CAA6EC59-54BD-B661-12C4-1220121BEF02}"/>
              </a:ext>
            </a:extLst>
          </p:cNvPr>
          <p:cNvPicPr>
            <a:picLocks noGrp="1" noChangeAspect="1"/>
          </p:cNvPicPr>
          <p:nvPr>
            <p:ph idx="1"/>
          </p:nvPr>
        </p:nvPicPr>
        <p:blipFill>
          <a:blip r:embed="rId2"/>
          <a:stretch>
            <a:fillRect/>
          </a:stretch>
        </p:blipFill>
        <p:spPr>
          <a:xfrm>
            <a:off x="838200" y="1354525"/>
            <a:ext cx="10515600" cy="4148949"/>
          </a:xfrm>
        </p:spPr>
      </p:pic>
    </p:spTree>
    <p:extLst>
      <p:ext uri="{BB962C8B-B14F-4D97-AF65-F5344CB8AC3E}">
        <p14:creationId xmlns:p14="http://schemas.microsoft.com/office/powerpoint/2010/main" val="239525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EB64-148E-14B2-A7AE-681C5EF26BCC}"/>
              </a:ext>
            </a:extLst>
          </p:cNvPr>
          <p:cNvSpPr>
            <a:spLocks noGrp="1"/>
          </p:cNvSpPr>
          <p:nvPr>
            <p:ph type="title"/>
          </p:nvPr>
        </p:nvSpPr>
        <p:spPr>
          <a:xfrm>
            <a:off x="838200" y="365125"/>
            <a:ext cx="3166872" cy="1325563"/>
          </a:xfrm>
        </p:spPr>
        <p:txBody>
          <a:bodyPr/>
          <a:lstStyle/>
          <a:p>
            <a:r>
              <a:rPr lang="en-US" dirty="0"/>
              <a:t>Survey Part 1 </a:t>
            </a:r>
          </a:p>
        </p:txBody>
      </p:sp>
      <p:pic>
        <p:nvPicPr>
          <p:cNvPr id="5" name="Picture 4">
            <a:extLst>
              <a:ext uri="{FF2B5EF4-FFF2-40B4-BE49-F238E27FC236}">
                <a16:creationId xmlns:a16="http://schemas.microsoft.com/office/drawing/2014/main" id="{6249E9E0-D41A-A24B-DF4E-AA8EFCDFFB67}"/>
              </a:ext>
            </a:extLst>
          </p:cNvPr>
          <p:cNvPicPr>
            <a:picLocks noChangeAspect="1"/>
          </p:cNvPicPr>
          <p:nvPr/>
        </p:nvPicPr>
        <p:blipFill rotWithShape="1">
          <a:blip r:embed="rId2"/>
          <a:srcRect b="3378"/>
          <a:stretch/>
        </p:blipFill>
        <p:spPr>
          <a:xfrm>
            <a:off x="775545" y="1496047"/>
            <a:ext cx="10640910" cy="1932953"/>
          </a:xfrm>
          <a:prstGeom prst="rect">
            <a:avLst/>
          </a:prstGeom>
        </p:spPr>
      </p:pic>
      <p:sp>
        <p:nvSpPr>
          <p:cNvPr id="6" name="TextBox 5">
            <a:extLst>
              <a:ext uri="{FF2B5EF4-FFF2-40B4-BE49-F238E27FC236}">
                <a16:creationId xmlns:a16="http://schemas.microsoft.com/office/drawing/2014/main" id="{466AC198-C6FB-42C1-4E79-B09F570C39C2}"/>
              </a:ext>
            </a:extLst>
          </p:cNvPr>
          <p:cNvSpPr txBox="1"/>
          <p:nvPr/>
        </p:nvSpPr>
        <p:spPr>
          <a:xfrm>
            <a:off x="658368" y="3730752"/>
            <a:ext cx="1064091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dirty="0"/>
              <a:t>1(a) </a:t>
            </a:r>
          </a:p>
          <a:p>
            <a:r>
              <a:rPr lang="en-US" b="1" dirty="0"/>
              <a:t>	At Least 1/2 time basis + In a degree or Certificate program</a:t>
            </a:r>
          </a:p>
        </p:txBody>
      </p:sp>
      <p:sp>
        <p:nvSpPr>
          <p:cNvPr id="7" name="TextBox 6">
            <a:extLst>
              <a:ext uri="{FF2B5EF4-FFF2-40B4-BE49-F238E27FC236}">
                <a16:creationId xmlns:a16="http://schemas.microsoft.com/office/drawing/2014/main" id="{82F0D0A0-E6EA-0327-104B-65F3937B6C9B}"/>
              </a:ext>
            </a:extLst>
          </p:cNvPr>
          <p:cNvSpPr txBox="1"/>
          <p:nvPr/>
        </p:nvSpPr>
        <p:spPr>
          <a:xfrm>
            <a:off x="658368" y="4815840"/>
            <a:ext cx="1064091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a:t>1(b) </a:t>
            </a:r>
          </a:p>
          <a:p>
            <a:r>
              <a:rPr lang="en-US" b="1" dirty="0"/>
              <a:t>	Wisconsin Residents</a:t>
            </a:r>
          </a:p>
        </p:txBody>
      </p:sp>
    </p:spTree>
    <p:extLst>
      <p:ext uri="{BB962C8B-B14F-4D97-AF65-F5344CB8AC3E}">
        <p14:creationId xmlns:p14="http://schemas.microsoft.com/office/powerpoint/2010/main" val="23909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1121-EDC0-FD5E-FA15-45568DB4EAE2}"/>
              </a:ext>
            </a:extLst>
          </p:cNvPr>
          <p:cNvSpPr>
            <a:spLocks noGrp="1"/>
          </p:cNvSpPr>
          <p:nvPr>
            <p:ph type="title"/>
          </p:nvPr>
        </p:nvSpPr>
        <p:spPr/>
        <p:txBody>
          <a:bodyPr/>
          <a:lstStyle/>
          <a:p>
            <a:r>
              <a:rPr lang="en-US" dirty="0"/>
              <a:t>Survey Part 2</a:t>
            </a:r>
          </a:p>
        </p:txBody>
      </p:sp>
      <p:pic>
        <p:nvPicPr>
          <p:cNvPr id="5" name="Content Placeholder 4">
            <a:extLst>
              <a:ext uri="{FF2B5EF4-FFF2-40B4-BE49-F238E27FC236}">
                <a16:creationId xmlns:a16="http://schemas.microsoft.com/office/drawing/2014/main" id="{AC470308-FB4A-B572-8064-171EADDE7A11}"/>
              </a:ext>
            </a:extLst>
          </p:cNvPr>
          <p:cNvPicPr>
            <a:picLocks noGrp="1" noChangeAspect="1"/>
          </p:cNvPicPr>
          <p:nvPr>
            <p:ph idx="1"/>
          </p:nvPr>
        </p:nvPicPr>
        <p:blipFill>
          <a:blip r:embed="rId2"/>
          <a:stretch>
            <a:fillRect/>
          </a:stretch>
        </p:blipFill>
        <p:spPr>
          <a:xfrm>
            <a:off x="1003170" y="1350137"/>
            <a:ext cx="9710171" cy="4351338"/>
          </a:xfrm>
        </p:spPr>
      </p:pic>
      <p:sp>
        <p:nvSpPr>
          <p:cNvPr id="6" name="Arrow: Left 5">
            <a:extLst>
              <a:ext uri="{FF2B5EF4-FFF2-40B4-BE49-F238E27FC236}">
                <a16:creationId xmlns:a16="http://schemas.microsoft.com/office/drawing/2014/main" id="{4D5F24E8-DB74-5696-9955-800847C73A91}"/>
              </a:ext>
            </a:extLst>
          </p:cNvPr>
          <p:cNvSpPr/>
          <p:nvPr/>
        </p:nvSpPr>
        <p:spPr>
          <a:xfrm>
            <a:off x="10738483" y="3447288"/>
            <a:ext cx="1106424" cy="64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78CF5440-FE28-AFB8-7564-4A3686499689}"/>
              </a:ext>
            </a:extLst>
          </p:cNvPr>
          <p:cNvSpPr/>
          <p:nvPr/>
        </p:nvSpPr>
        <p:spPr>
          <a:xfrm>
            <a:off x="10746482" y="4678680"/>
            <a:ext cx="1106424" cy="64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EAA425-C2D6-DBD6-3E13-65AF2C8555AE}"/>
              </a:ext>
            </a:extLst>
          </p:cNvPr>
          <p:cNvSpPr txBox="1"/>
          <p:nvPr/>
        </p:nvSpPr>
        <p:spPr>
          <a:xfrm>
            <a:off x="10902462" y="3915512"/>
            <a:ext cx="983585" cy="923330"/>
          </a:xfrm>
          <a:prstGeom prst="rect">
            <a:avLst/>
          </a:prstGeom>
          <a:noFill/>
        </p:spPr>
        <p:txBody>
          <a:bodyPr wrap="square" rtlCol="0">
            <a:spAutoFit/>
          </a:bodyPr>
          <a:lstStyle/>
          <a:p>
            <a:pPr algn="ctr"/>
            <a:r>
              <a:rPr lang="en-US" sz="5400" dirty="0"/>
              <a:t>=</a:t>
            </a:r>
          </a:p>
        </p:txBody>
      </p:sp>
    </p:spTree>
    <p:extLst>
      <p:ext uri="{BB962C8B-B14F-4D97-AF65-F5344CB8AC3E}">
        <p14:creationId xmlns:p14="http://schemas.microsoft.com/office/powerpoint/2010/main" val="27496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5903</Words>
  <Application>Microsoft Office PowerPoint</Application>
  <PresentationFormat>Widescreen</PresentationFormat>
  <Paragraphs>3127</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Calibri</vt:lpstr>
      <vt:lpstr>Calibri Light</vt:lpstr>
      <vt:lpstr>Courier</vt:lpstr>
      <vt:lpstr>Trebuchet MS</vt:lpstr>
      <vt:lpstr>Office Theme</vt:lpstr>
      <vt:lpstr>HEAB / WISSIS  Higher Educational Aids Board Wisconsin Student Support Information System</vt:lpstr>
      <vt:lpstr>About You</vt:lpstr>
      <vt:lpstr>heab.state.wi.us</vt:lpstr>
      <vt:lpstr>WISSIS – What is it and why is it important?</vt:lpstr>
      <vt:lpstr>Financial Assistance - Source</vt:lpstr>
      <vt:lpstr>Financial Assistance - Type</vt:lpstr>
      <vt:lpstr>Survey Says…</vt:lpstr>
      <vt:lpstr>Survey Part 1 </vt:lpstr>
      <vt:lpstr>Survey Part 2</vt:lpstr>
      <vt:lpstr>2(b) and 2(c) … adding it up </vt:lpstr>
      <vt:lpstr>Part 3 Financial Assistance</vt:lpstr>
      <vt:lpstr>4 Sources of Financial Assistance</vt:lpstr>
      <vt:lpstr>3 Types of Financial Assistance</vt:lpstr>
      <vt:lpstr>Reporting the Aid</vt:lpstr>
      <vt:lpstr>Aid not listed</vt:lpstr>
      <vt:lpstr>Non-Aid utilized to fulfill EFC … 3(c)</vt:lpstr>
      <vt:lpstr>3(d): Check</vt:lpstr>
      <vt:lpstr>All that data sent … What happens next?</vt:lpstr>
      <vt:lpstr>All that data sent … A peak under the “Hood”</vt:lpstr>
      <vt:lpstr>All that data sent … A peak under the “Hood”</vt:lpstr>
      <vt:lpstr>All that data sent … A peak under the “Hood”</vt:lpstr>
      <vt:lpstr>All that data sent … A peak under the “Hood”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Keyimani L</dc:creator>
  <cp:lastModifiedBy>Zammuto, Peter A - HEAB</cp:lastModifiedBy>
  <cp:revision>15</cp:revision>
  <dcterms:created xsi:type="dcterms:W3CDTF">2022-01-03T17:36:12Z</dcterms:created>
  <dcterms:modified xsi:type="dcterms:W3CDTF">2023-03-15T21:13:10Z</dcterms:modified>
</cp:coreProperties>
</file>